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310" r:id="rId3"/>
    <p:sldId id="258" r:id="rId4"/>
    <p:sldId id="311" r:id="rId5"/>
    <p:sldId id="317" r:id="rId6"/>
    <p:sldId id="315" r:id="rId7"/>
    <p:sldId id="313" r:id="rId8"/>
    <p:sldId id="314" r:id="rId9"/>
    <p:sldId id="316" r:id="rId10"/>
    <p:sldId id="318" r:id="rId11"/>
    <p:sldId id="330" r:id="rId12"/>
    <p:sldId id="321" r:id="rId13"/>
    <p:sldId id="319" r:id="rId14"/>
    <p:sldId id="331" r:id="rId15"/>
    <p:sldId id="320" r:id="rId16"/>
    <p:sldId id="322" r:id="rId17"/>
    <p:sldId id="323" r:id="rId18"/>
    <p:sldId id="324" r:id="rId19"/>
    <p:sldId id="325" r:id="rId20"/>
    <p:sldId id="326" r:id="rId21"/>
    <p:sldId id="327" r:id="rId22"/>
    <p:sldId id="329" r:id="rId23"/>
    <p:sldId id="309"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Century Gothic" panose="020B0502020202020204" pitchFamily="34" charset="0"/>
      <p:regular r:id="rId32"/>
      <p:bold r:id="rId33"/>
      <p:italic r:id="rId34"/>
      <p:boldItalic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438" userDrawn="1">
          <p15:clr>
            <a:srgbClr val="A4A3A4"/>
          </p15:clr>
        </p15:guide>
        <p15:guide id="6" pos="7680" userDrawn="1">
          <p15:clr>
            <a:srgbClr val="A4A3A4"/>
          </p15:clr>
        </p15:guide>
        <p15:guide id="9" pos="4362" userDrawn="1">
          <p15:clr>
            <a:srgbClr val="A4A3A4"/>
          </p15:clr>
        </p15:guide>
        <p15:guide id="11" orient="horz" pos="2296" userDrawn="1">
          <p15:clr>
            <a:srgbClr val="A4A3A4"/>
          </p15:clr>
        </p15:guide>
        <p15:guide id="12" orient="horz" pos="36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B0012"/>
    <a:srgbClr val="0170D1"/>
    <a:srgbClr val="FFFFFF"/>
    <a:srgbClr val="313131"/>
    <a:srgbClr val="3D3630"/>
    <a:srgbClr val="016DC8"/>
    <a:srgbClr val="595959"/>
    <a:srgbClr val="D3D4DF"/>
    <a:srgbClr val="545953"/>
    <a:srgbClr val="5558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24" autoAdjust="0"/>
    <p:restoredTop sz="62225" autoAdjust="0"/>
  </p:normalViewPr>
  <p:slideViewPr>
    <p:cSldViewPr snapToGrid="0">
      <p:cViewPr varScale="1">
        <p:scale>
          <a:sx n="38" d="100"/>
          <a:sy n="38" d="100"/>
        </p:scale>
        <p:origin x="1608" y="40"/>
      </p:cViewPr>
      <p:guideLst>
        <p:guide pos="438"/>
        <p:guide pos="7680"/>
        <p:guide pos="4362"/>
        <p:guide orient="horz" pos="2296"/>
        <p:guide orient="horz" pos="3634"/>
      </p:guideLst>
    </p:cSldViewPr>
  </p:slideViewPr>
  <p:notesTextViewPr>
    <p:cViewPr>
      <p:scale>
        <a:sx n="1" d="1"/>
        <a:sy n="1" d="1"/>
      </p:scale>
      <p:origin x="0" y="-928"/>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089739-453E-400A-A8D8-79CFDF178070}" type="datetimeFigureOut">
              <a:rPr lang="zh-CN" altLang="en-US" smtClean="0"/>
              <a:pPr/>
              <a:t>2020/5/14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D3EA3B-D2E9-4E05-9324-5750E33A8057}" type="slidenum">
              <a:rPr lang="zh-CN" altLang="en-US" smtClean="0"/>
              <a:pPr/>
              <a:t>‹#›</a:t>
            </a:fld>
            <a:endParaRPr lang="zh-CN" altLang="en-US"/>
          </a:p>
        </p:txBody>
      </p:sp>
    </p:spTree>
    <p:extLst>
      <p:ext uri="{BB962C8B-B14F-4D97-AF65-F5344CB8AC3E}">
        <p14:creationId xmlns:p14="http://schemas.microsoft.com/office/powerpoint/2010/main" val="569170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1</a:t>
            </a:fld>
            <a:endParaRPr lang="zh-CN" altLang="en-US"/>
          </a:p>
        </p:txBody>
      </p:sp>
    </p:spTree>
    <p:extLst>
      <p:ext uri="{BB962C8B-B14F-4D97-AF65-F5344CB8AC3E}">
        <p14:creationId xmlns:p14="http://schemas.microsoft.com/office/powerpoint/2010/main" val="2946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①输入（</a:t>
            </a:r>
            <a:r>
              <a:rPr lang="en-US" altLang="zh-CN" sz="1200" b="0" i="0" u="none" strike="noStrike" kern="1200" dirty="0">
                <a:solidFill>
                  <a:schemeClr val="tx1"/>
                </a:solidFill>
                <a:effectLst/>
                <a:latin typeface="+mn-lt"/>
                <a:ea typeface="+mn-ea"/>
                <a:cs typeface="+mn-cs"/>
              </a:rPr>
              <a:t>remove traditional input</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传统的生成器使用</a:t>
            </a:r>
            <a:r>
              <a:rPr lang="en-US" altLang="zh-CN" sz="1200" b="0" i="0" u="none" strike="noStrike" kern="1200" dirty="0">
                <a:solidFill>
                  <a:schemeClr val="tx1"/>
                </a:solidFill>
                <a:effectLst/>
                <a:latin typeface="+mn-lt"/>
                <a:ea typeface="+mn-ea"/>
                <a:cs typeface="+mn-cs"/>
              </a:rPr>
              <a:t>latent code</a:t>
            </a:r>
            <a:r>
              <a:rPr lang="zh-CN" altLang="en-US" sz="1200" b="0" i="0" u="none" strike="noStrike" kern="1200" dirty="0">
                <a:solidFill>
                  <a:schemeClr val="tx1"/>
                </a:solidFill>
                <a:effectLst/>
                <a:latin typeface="+mn-lt"/>
                <a:ea typeface="+mn-ea"/>
                <a:cs typeface="+mn-cs"/>
              </a:rPr>
              <a:t>（随机输入）作为生成器的初始输入；</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而</a:t>
            </a:r>
            <a:r>
              <a:rPr lang="en-US" altLang="zh-CN" sz="1200" b="0" i="0" u="none" strike="noStrike" kern="1200" dirty="0" err="1">
                <a:solidFill>
                  <a:schemeClr val="tx1"/>
                </a:solidFill>
                <a:effectLst/>
                <a:latin typeface="+mn-lt"/>
                <a:ea typeface="+mn-ea"/>
                <a:cs typeface="+mn-cs"/>
              </a:rPr>
              <a:t>StyleGAN</a:t>
            </a:r>
            <a:r>
              <a:rPr lang="zh-CN" altLang="en-US" sz="1200" b="0" i="0" u="none" strike="noStrike" kern="1200" dirty="0">
                <a:solidFill>
                  <a:schemeClr val="tx1"/>
                </a:solidFill>
                <a:effectLst/>
                <a:latin typeface="+mn-lt"/>
                <a:ea typeface="+mn-ea"/>
                <a:cs typeface="+mn-cs"/>
              </a:rPr>
              <a:t>抛弃了这种设计，将一个</a:t>
            </a:r>
            <a:r>
              <a:rPr lang="zh-CN" altLang="en-US" sz="1200" b="1" i="0" u="none" strike="noStrike" kern="1200" dirty="0">
                <a:solidFill>
                  <a:schemeClr val="tx1"/>
                </a:solidFill>
                <a:effectLst/>
                <a:latin typeface="+mn-lt"/>
                <a:ea typeface="+mn-ea"/>
                <a:cs typeface="+mn-cs"/>
              </a:rPr>
              <a:t>可学习的特征</a:t>
            </a:r>
            <a:r>
              <a:rPr lang="zh-CN" altLang="en-US" sz="1200" b="0" i="0" u="none" strike="noStrike" kern="1200" dirty="0">
                <a:solidFill>
                  <a:schemeClr val="tx1"/>
                </a:solidFill>
                <a:effectLst/>
                <a:latin typeface="+mn-lt"/>
                <a:ea typeface="+mn-ea"/>
                <a:cs typeface="+mn-cs"/>
              </a:rPr>
              <a:t>作为生成器的初始输入。</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（也就是说在训练中，该输入会梯度更新，而在测试中，该输入为一个常数）</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在</a:t>
            </a:r>
            <a:r>
              <a:rPr lang="en-US" altLang="zh-CN" sz="1200" b="0" i="0" u="none" strike="noStrike" kern="1200" dirty="0" err="1">
                <a:solidFill>
                  <a:schemeClr val="tx1"/>
                </a:solidFill>
                <a:effectLst/>
                <a:latin typeface="+mn-lt"/>
                <a:ea typeface="+mn-ea"/>
                <a:cs typeface="+mn-cs"/>
              </a:rPr>
              <a:t>StyleGAN</a:t>
            </a:r>
            <a:r>
              <a:rPr lang="zh-CN" altLang="en-US" sz="1200" b="0" i="0" u="none" strike="noStrike" kern="1200" dirty="0">
                <a:solidFill>
                  <a:schemeClr val="tx1"/>
                </a:solidFill>
                <a:effectLst/>
                <a:latin typeface="+mn-lt"/>
                <a:ea typeface="+mn-ea"/>
                <a:cs typeface="+mn-cs"/>
              </a:rPr>
              <a:t>中，</a:t>
            </a:r>
            <a:r>
              <a:rPr lang="en-US" altLang="zh-CN" sz="1200" b="0" i="0" u="none" strike="noStrike" kern="1200" dirty="0">
                <a:solidFill>
                  <a:schemeClr val="tx1"/>
                </a:solidFill>
                <a:effectLst/>
                <a:latin typeface="+mn-lt"/>
                <a:ea typeface="+mn-ea"/>
                <a:cs typeface="+mn-cs"/>
              </a:rPr>
              <a:t>latent code</a:t>
            </a:r>
            <a:r>
              <a:rPr lang="zh-CN" altLang="en-US" sz="1200" b="0" i="0" u="none" strike="noStrike" kern="1200" dirty="0">
                <a:solidFill>
                  <a:schemeClr val="tx1"/>
                </a:solidFill>
                <a:effectLst/>
                <a:latin typeface="+mn-lt"/>
                <a:ea typeface="+mn-ea"/>
                <a:cs typeface="+mn-cs"/>
              </a:rPr>
              <a:t>不作为为生成器的初始输入，而是通过直接控制各个</a:t>
            </a:r>
            <a:r>
              <a:rPr lang="en-US" altLang="zh-CN" sz="1200" b="0" i="0" u="none" strike="noStrike" kern="1200" dirty="0">
                <a:solidFill>
                  <a:schemeClr val="tx1"/>
                </a:solidFill>
                <a:effectLst/>
                <a:latin typeface="+mn-lt"/>
                <a:ea typeface="+mn-ea"/>
                <a:cs typeface="+mn-cs"/>
              </a:rPr>
              <a:t>layer</a:t>
            </a:r>
            <a:r>
              <a:rPr lang="zh-CN" altLang="en-US" sz="1200" b="0" i="0" u="none" strike="noStrike" kern="1200" dirty="0">
                <a:solidFill>
                  <a:schemeClr val="tx1"/>
                </a:solidFill>
                <a:effectLst/>
                <a:latin typeface="+mn-lt"/>
                <a:ea typeface="+mn-ea"/>
                <a:cs typeface="+mn-cs"/>
              </a:rPr>
              <a:t>，进而控制生成图像的风格。</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该设计有两个好处</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latent code</a:t>
            </a:r>
            <a:r>
              <a:rPr lang="zh-CN" altLang="en-US" sz="1200" b="0" i="0" u="none" strike="noStrike" kern="1200" dirty="0">
                <a:solidFill>
                  <a:schemeClr val="tx1"/>
                </a:solidFill>
                <a:effectLst/>
                <a:latin typeface="+mn-lt"/>
                <a:ea typeface="+mn-ea"/>
                <a:cs typeface="+mn-cs"/>
              </a:rPr>
              <a:t>控制风格，提供了控制风格的接口。</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、不再使用容易纠缠的随机向量作为输入，对于网络来说更容易学习。</a:t>
            </a:r>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10</a:t>
            </a:fld>
            <a:endParaRPr lang="zh-CN" altLang="en-US"/>
          </a:p>
        </p:txBody>
      </p:sp>
    </p:spTree>
    <p:extLst>
      <p:ext uri="{BB962C8B-B14F-4D97-AF65-F5344CB8AC3E}">
        <p14:creationId xmlns:p14="http://schemas.microsoft.com/office/powerpoint/2010/main" val="1900513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②映射网络（</a:t>
            </a:r>
            <a:r>
              <a:rPr lang="en-US" altLang="zh-CN" sz="1200" b="0" i="0" u="none" strike="noStrike" kern="1200" dirty="0">
                <a:solidFill>
                  <a:schemeClr val="tx1"/>
                </a:solidFill>
                <a:effectLst/>
                <a:latin typeface="+mn-lt"/>
                <a:ea typeface="+mn-ea"/>
                <a:cs typeface="+mn-cs"/>
              </a:rPr>
              <a:t>Mapping Network</a:t>
            </a:r>
            <a:r>
              <a:rPr lang="zh-CN" altLang="en-US" sz="1200" b="0" i="0" u="none" strike="noStrike"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映射网络由</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个全连接层组成，其输出</a:t>
            </a:r>
            <a:r>
              <a:rPr lang="en" altLang="zh-CN" sz="1200" b="0" i="0" kern="1200" dirty="0">
                <a:solidFill>
                  <a:schemeClr val="tx1"/>
                </a:solidFill>
                <a:effectLst/>
                <a:latin typeface="+mn-lt"/>
                <a:ea typeface="+mn-ea"/>
                <a:cs typeface="+mn-cs"/>
              </a:rPr>
              <a:t>w</a:t>
            </a:r>
            <a:r>
              <a:rPr lang="zh-CN" altLang="en-US" sz="1200" b="0" i="0" kern="1200" dirty="0">
                <a:solidFill>
                  <a:schemeClr val="tx1"/>
                </a:solidFill>
                <a:effectLst/>
                <a:latin typeface="+mn-lt"/>
                <a:ea typeface="+mn-ea"/>
                <a:cs typeface="+mn-cs"/>
              </a:rPr>
              <a:t>与输入</a:t>
            </a:r>
            <a:r>
              <a:rPr lang="en"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大小相同</a:t>
            </a:r>
            <a:r>
              <a:rPr lang="en-US" altLang="zh-CN" sz="1200" b="0" i="0" kern="1200" dirty="0">
                <a:solidFill>
                  <a:schemeClr val="tx1"/>
                </a:solidFill>
                <a:effectLst/>
                <a:latin typeface="+mn-lt"/>
                <a:ea typeface="+mn-ea"/>
                <a:cs typeface="+mn-cs"/>
              </a:rPr>
              <a:t>(512×1)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映射网络的目标</a:t>
            </a:r>
            <a:r>
              <a:rPr lang="zh-CN" altLang="en-US" sz="1200" b="0" i="0" kern="1200" dirty="0">
                <a:solidFill>
                  <a:schemeClr val="tx1"/>
                </a:solidFill>
                <a:effectLst/>
                <a:latin typeface="+mn-lt"/>
                <a:ea typeface="+mn-ea"/>
                <a:cs typeface="+mn-cs"/>
              </a:rPr>
              <a:t>是将输入向量编码为中间向量，</a:t>
            </a:r>
            <a:r>
              <a:rPr lang="zh-CN" altLang="en-US" sz="1200" b="1" i="0" kern="1200" dirty="0">
                <a:solidFill>
                  <a:schemeClr val="tx1"/>
                </a:solidFill>
                <a:effectLst/>
                <a:latin typeface="+mn-lt"/>
                <a:ea typeface="+mn-ea"/>
                <a:cs typeface="+mn-cs"/>
              </a:rPr>
              <a:t>中间向量</a:t>
            </a:r>
            <a:r>
              <a:rPr lang="en" altLang="zh-CN" sz="1200" b="1" i="0" kern="1200" dirty="0">
                <a:solidFill>
                  <a:schemeClr val="tx1"/>
                </a:solidFill>
                <a:effectLst/>
                <a:latin typeface="+mn-lt"/>
                <a:ea typeface="+mn-ea"/>
                <a:cs typeface="+mn-cs"/>
              </a:rPr>
              <a:t>W</a:t>
            </a:r>
            <a:r>
              <a:rPr lang="zh-CN" altLang="en-US" sz="1200" b="1" i="0" kern="1200" dirty="0">
                <a:solidFill>
                  <a:schemeClr val="tx1"/>
                </a:solidFill>
                <a:effectLst/>
                <a:latin typeface="+mn-lt"/>
                <a:ea typeface="+mn-ea"/>
                <a:cs typeface="+mn-cs"/>
              </a:rPr>
              <a:t>的不同元素控制不同的视觉特征</a:t>
            </a:r>
            <a:r>
              <a:rPr lang="zh-CN" altLang="en-US"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11</a:t>
            </a:fld>
            <a:endParaRPr lang="zh-CN" altLang="en-US"/>
          </a:p>
        </p:txBody>
      </p:sp>
    </p:spTree>
    <p:extLst>
      <p:ext uri="{BB962C8B-B14F-4D97-AF65-F5344CB8AC3E}">
        <p14:creationId xmlns:p14="http://schemas.microsoft.com/office/powerpoint/2010/main" val="164793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为什么不直接使用输入向量</a:t>
            </a:r>
            <a:r>
              <a:rPr lang="en"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控制视觉特征？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会导致特征纠缠，</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因为输入向量</a:t>
            </a:r>
            <a:r>
              <a:rPr lang="en"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必须遵循训练数据的概率密度，一般来说是高斯分布</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。引入映射网络之后，我们就引入了</a:t>
            </a:r>
            <a:r>
              <a:rPr lang="zh-CN" altLang="en-US" dirty="0"/>
              <a:t>解耦合的机制，这样就</a:t>
            </a:r>
            <a:r>
              <a:rPr lang="zh-CN" altLang="en-US" sz="1200" b="0" i="0" kern="1200" dirty="0">
                <a:solidFill>
                  <a:schemeClr val="tx1"/>
                </a:solidFill>
                <a:effectLst/>
                <a:latin typeface="+mn-lt"/>
                <a:ea typeface="+mn-ea"/>
                <a:cs typeface="+mn-cs"/>
              </a:rPr>
              <a:t>可以减少特征之间的相关性。</a:t>
            </a:r>
          </a:p>
          <a:p>
            <a:endParaRPr lang="en-US" altLang="zh-CN" dirty="0"/>
          </a:p>
          <a:p>
            <a:r>
              <a:rPr lang="zh-CN" altLang="en-US" dirty="0"/>
              <a:t>什么是解耦合？本质上我们希望一个</a:t>
            </a:r>
            <a:r>
              <a:rPr lang="en-US" altLang="zh-CN" dirty="0"/>
              <a:t>latent</a:t>
            </a:r>
            <a:r>
              <a:rPr lang="zh-CN" altLang="en-US" dirty="0"/>
              <a:t> </a:t>
            </a:r>
            <a:r>
              <a:rPr lang="en-US" altLang="zh-CN" dirty="0"/>
              <a:t>code</a:t>
            </a:r>
            <a:r>
              <a:rPr lang="zh-CN" altLang="en-US" dirty="0"/>
              <a:t>每一维都可以表示一个</a:t>
            </a:r>
            <a:r>
              <a:rPr lang="en-US" altLang="zh-CN" dirty="0"/>
              <a:t>feature</a:t>
            </a:r>
            <a:r>
              <a:rPr lang="zh-CN" altLang="en-US" dirty="0"/>
              <a:t>，相互之间尽量独立。真实数据的分布中，有可能某些</a:t>
            </a:r>
            <a:r>
              <a:rPr lang="en-US" altLang="zh-CN" dirty="0"/>
              <a:t>feature</a:t>
            </a:r>
            <a:r>
              <a:rPr lang="zh-CN" altLang="en-US" dirty="0"/>
              <a:t>是缺失的，这就带来一些问题。</a:t>
            </a:r>
            <a:endParaRPr lang="en-US" altLang="zh-CN" dirty="0"/>
          </a:p>
          <a:p>
            <a:r>
              <a:rPr lang="zh-CN" altLang="en-US" dirty="0"/>
              <a:t>例如图中（左），长发女性、短发女性、短发男性均在数据中很常见，但是长发男性却相对稀少很多。</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假设我们直接通过</a:t>
            </a:r>
            <a:r>
              <a:rPr lang="zh-CN" altLang="en-US" sz="1200" b="0" i="0" kern="1200" dirty="0">
                <a:solidFill>
                  <a:schemeClr val="tx1"/>
                </a:solidFill>
                <a:effectLst/>
                <a:latin typeface="+mn-lt"/>
                <a:ea typeface="+mn-ea"/>
                <a:cs typeface="+mn-cs"/>
              </a:rPr>
              <a:t>输入向量</a:t>
            </a:r>
            <a:r>
              <a:rPr lang="en"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控制视觉特征，图中</a:t>
            </a:r>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维的（中），由于</a:t>
            </a:r>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服从高斯分布，从</a:t>
            </a:r>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映射到</a:t>
            </a:r>
            <a:r>
              <a:rPr lang="en-US" altLang="zh-CN" sz="1200" b="0" i="0" kern="1200" dirty="0">
                <a:solidFill>
                  <a:schemeClr val="tx1"/>
                </a:solidFill>
                <a:effectLst/>
                <a:latin typeface="+mn-lt"/>
                <a:ea typeface="+mn-ea"/>
                <a:cs typeface="+mn-cs"/>
              </a:rPr>
              <a:t>feature</a:t>
            </a:r>
            <a:r>
              <a:rPr lang="zh-CN" altLang="en-US" sz="1200" b="0" i="0" kern="1200" dirty="0">
                <a:solidFill>
                  <a:schemeClr val="tx1"/>
                </a:solidFill>
                <a:effectLst/>
                <a:latin typeface="+mn-lt"/>
                <a:ea typeface="+mn-ea"/>
                <a:cs typeface="+mn-cs"/>
              </a:rPr>
              <a:t>的图大概这个样子，可以看出我们无法做到让每一个维度表示一个</a:t>
            </a:r>
            <a:r>
              <a:rPr lang="en-US" altLang="zh-CN" sz="1200" b="0" i="0" kern="1200" dirty="0">
                <a:solidFill>
                  <a:schemeClr val="tx1"/>
                </a:solidFill>
                <a:effectLst/>
                <a:latin typeface="+mn-lt"/>
                <a:ea typeface="+mn-ea"/>
                <a:cs typeface="+mn-cs"/>
              </a:rPr>
              <a:t>feature</a:t>
            </a:r>
            <a:r>
              <a:rPr lang="zh-CN" altLang="en-US" sz="1200" b="0" i="0" kern="1200" dirty="0">
                <a:solidFill>
                  <a:schemeClr val="tx1"/>
                </a:solidFill>
                <a:effectLst/>
                <a:latin typeface="+mn-lt"/>
                <a:ea typeface="+mn-ea"/>
                <a:cs typeface="+mn-cs"/>
              </a:rPr>
              <a:t>，长短发特征由两个维度共同决定，而一个维度也会影响了长短发、性别两个特征。</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特征映射网络</a:t>
            </a:r>
            <a:r>
              <a:rPr lang="en-US" altLang="zh-CN" dirty="0"/>
              <a:t>(</a:t>
            </a:r>
            <a:r>
              <a:rPr lang="zh-CN" altLang="en-US" dirty="0"/>
              <a:t>一个</a:t>
            </a:r>
            <a:r>
              <a:rPr lang="en-US" altLang="zh-CN" dirty="0"/>
              <a:t>MLP)</a:t>
            </a:r>
            <a:r>
              <a:rPr lang="zh-CN" altLang="en-US" dirty="0"/>
              <a:t>将</a:t>
            </a:r>
            <a:r>
              <a:rPr lang="en-US" altLang="zh-CN" dirty="0"/>
              <a:t>z</a:t>
            </a:r>
            <a:r>
              <a:rPr lang="zh-CN" altLang="en-US" dirty="0"/>
              <a:t>映射至</a:t>
            </a:r>
            <a:r>
              <a:rPr lang="en-US" altLang="zh-CN" dirty="0"/>
              <a:t>w</a:t>
            </a:r>
            <a:r>
              <a:rPr lang="zh-CN" altLang="en-US" dirty="0"/>
              <a:t>，由于特征映射网络可以学习，</a:t>
            </a:r>
            <a:r>
              <a:rPr lang="en-US" altLang="zh-CN" dirty="0"/>
              <a:t>w</a:t>
            </a:r>
            <a:r>
              <a:rPr lang="zh-CN" altLang="en-US" dirty="0"/>
              <a:t>不限制与高斯分布，故可以实现我们“每一维都可以表示一个</a:t>
            </a:r>
            <a:r>
              <a:rPr lang="en-US" altLang="zh-CN" dirty="0"/>
              <a:t>feature</a:t>
            </a:r>
            <a:r>
              <a:rPr lang="zh-CN" altLang="en-US" dirty="0"/>
              <a:t>”的目标，（从另外一个角度讲，如图（右），特征映射网络能够“消除”很多变形。）</a:t>
            </a:r>
            <a:endParaRPr lang="en-US" altLang="zh-CN" dirty="0"/>
          </a:p>
          <a:p>
            <a:r>
              <a:rPr lang="zh-CN" altLang="en-US" dirty="0"/>
              <a:t>解耦合的效果可以通过实验验证，后面冯斌会详细介绍</a:t>
            </a:r>
          </a:p>
          <a:p>
            <a:endParaRPr lang="zh-CN" altLang="en-US" dirty="0"/>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12</a:t>
            </a:fld>
            <a:endParaRPr lang="zh-CN" altLang="en-US"/>
          </a:p>
        </p:txBody>
      </p:sp>
    </p:spTree>
    <p:extLst>
      <p:ext uri="{BB962C8B-B14F-4D97-AF65-F5344CB8AC3E}">
        <p14:creationId xmlns:p14="http://schemas.microsoft.com/office/powerpoint/2010/main" val="1339308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③样式模块（</a:t>
            </a:r>
            <a:r>
              <a:rPr lang="en-US" altLang="zh-CN" sz="1200" b="0" i="0" u="none" strike="noStrike" kern="1200" dirty="0">
                <a:solidFill>
                  <a:schemeClr val="tx1"/>
                </a:solidFill>
                <a:effectLst/>
                <a:latin typeface="+mn-lt"/>
                <a:ea typeface="+mn-ea"/>
                <a:cs typeface="+mn-cs"/>
              </a:rPr>
              <a:t>style modules</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AdaIN</a:t>
            </a:r>
            <a:r>
              <a:rPr lang="zh-CN" altLang="en-US" sz="1200" b="0" i="0" u="none" strike="noStrike" kern="1200" dirty="0">
                <a:solidFill>
                  <a:schemeClr val="tx1"/>
                </a:solidFill>
                <a:effectLst/>
                <a:latin typeface="+mn-lt"/>
                <a:ea typeface="+mn-ea"/>
                <a:cs typeface="+mn-cs"/>
              </a:rPr>
              <a:t>，自适应实例归一化）</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AdaIN</a:t>
            </a:r>
            <a:r>
              <a:rPr lang="zh-CN" altLang="en-US" dirty="0"/>
              <a:t>（</a:t>
            </a:r>
            <a:r>
              <a:rPr lang="en-US" altLang="zh-CN" dirty="0"/>
              <a:t>adaptive instance normalization</a:t>
            </a:r>
            <a:r>
              <a:rPr lang="zh-CN" altLang="en-US" dirty="0"/>
              <a:t>）是风格迁移领域的成果。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a:t>
            </a:r>
            <a:r>
              <a:rPr lang="en-US" altLang="zh-CN" dirty="0"/>
              <a:t>IN</a:t>
            </a:r>
            <a:r>
              <a:rPr lang="zh-CN" altLang="en-US" dirty="0"/>
              <a:t>：首先从</a:t>
            </a:r>
            <a:r>
              <a:rPr lang="en-US" altLang="zh-CN" sz="1200" b="0" i="0" kern="1200" dirty="0">
                <a:solidFill>
                  <a:schemeClr val="tx1"/>
                </a:solidFill>
                <a:effectLst/>
                <a:latin typeface="+mn-lt"/>
                <a:ea typeface="+mn-ea"/>
                <a:cs typeface="+mn-cs"/>
              </a:rPr>
              <a:t>instance normalization</a:t>
            </a:r>
            <a:r>
              <a:rPr lang="zh-CN" altLang="en-US" sz="1200" b="0" i="0" kern="1200" dirty="0">
                <a:solidFill>
                  <a:schemeClr val="tx1"/>
                </a:solidFill>
                <a:effectLst/>
                <a:latin typeface="+mn-lt"/>
                <a:ea typeface="+mn-ea"/>
                <a:cs typeface="+mn-cs"/>
              </a:rPr>
              <a:t>说起：</a:t>
            </a:r>
            <a:r>
              <a:rPr lang="en-US" altLang="zh-CN" sz="1200" b="0" i="0" kern="1200" dirty="0">
                <a:solidFill>
                  <a:schemeClr val="tx1"/>
                </a:solidFill>
                <a:effectLst/>
                <a:latin typeface="+mn-lt"/>
                <a:ea typeface="+mn-ea"/>
                <a:cs typeface="+mn-cs"/>
              </a:rPr>
              <a:t>BN</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IN</a:t>
            </a:r>
            <a:r>
              <a:rPr lang="zh-CN" altLang="en-US" sz="1200" b="0" i="0" kern="1200" dirty="0">
                <a:solidFill>
                  <a:schemeClr val="tx1"/>
                </a:solidFill>
                <a:effectLst/>
                <a:latin typeface="+mn-lt"/>
                <a:ea typeface="+mn-ea"/>
                <a:cs typeface="+mn-cs"/>
              </a:rPr>
              <a:t>的区别在于</a:t>
            </a:r>
            <a:r>
              <a:rPr lang="en-US" altLang="zh-CN" sz="1200" b="0" i="0" kern="1200" dirty="0">
                <a:solidFill>
                  <a:schemeClr val="tx1"/>
                </a:solidFill>
                <a:effectLst/>
                <a:latin typeface="+mn-lt"/>
                <a:ea typeface="+mn-ea"/>
                <a:cs typeface="+mn-cs"/>
              </a:rPr>
              <a:t>BN</a:t>
            </a:r>
            <a:r>
              <a:rPr lang="zh-CN" altLang="en-US" sz="1200" b="0" i="0" kern="1200" dirty="0">
                <a:solidFill>
                  <a:schemeClr val="tx1"/>
                </a:solidFill>
                <a:effectLst/>
                <a:latin typeface="+mn-lt"/>
                <a:ea typeface="+mn-ea"/>
                <a:cs typeface="+mn-cs"/>
              </a:rPr>
              <a:t>用的</a:t>
            </a:r>
            <a:r>
              <a:rPr lang="en-US" altLang="zh-CN" sz="1200" b="0" i="0" kern="1200" dirty="0">
                <a:solidFill>
                  <a:schemeClr val="tx1"/>
                </a:solidFill>
                <a:effectLst/>
                <a:latin typeface="+mn-lt"/>
                <a:ea typeface="+mn-ea"/>
                <a:cs typeface="+mn-cs"/>
              </a:rPr>
              <a:t>mean</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variance</a:t>
            </a:r>
            <a:r>
              <a:rPr lang="zh-CN" altLang="en-US" sz="1200" b="0" i="0" kern="1200" dirty="0">
                <a:solidFill>
                  <a:schemeClr val="tx1"/>
                </a:solidFill>
                <a:effectLst/>
                <a:latin typeface="+mn-lt"/>
                <a:ea typeface="+mn-ea"/>
                <a:cs typeface="+mn-cs"/>
              </a:rPr>
              <a:t>是从一个</a:t>
            </a:r>
            <a:r>
              <a:rPr lang="en-US" altLang="zh-CN" sz="1200" b="0" i="0" kern="1200" dirty="0">
                <a:solidFill>
                  <a:schemeClr val="tx1"/>
                </a:solidFill>
                <a:effectLst/>
                <a:latin typeface="+mn-lt"/>
                <a:ea typeface="+mn-ea"/>
                <a:cs typeface="+mn-cs"/>
              </a:rPr>
              <a:t>batch</a:t>
            </a:r>
            <a:r>
              <a:rPr lang="zh-CN" altLang="en-US" sz="1200" b="0" i="0" kern="1200" dirty="0">
                <a:solidFill>
                  <a:schemeClr val="tx1"/>
                </a:solidFill>
                <a:effectLst/>
                <a:latin typeface="+mn-lt"/>
                <a:ea typeface="+mn-ea"/>
                <a:cs typeface="+mn-cs"/>
              </a:rPr>
              <a:t>中所有的图片统计的，而</a:t>
            </a:r>
            <a:r>
              <a:rPr lang="en-US" altLang="zh-CN" sz="1200" b="0" i="0" kern="1200" dirty="0">
                <a:solidFill>
                  <a:schemeClr val="tx1"/>
                </a:solidFill>
                <a:effectLst/>
                <a:latin typeface="+mn-lt"/>
                <a:ea typeface="+mn-ea"/>
                <a:cs typeface="+mn-cs"/>
              </a:rPr>
              <a:t>IN</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mean</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variance</a:t>
            </a:r>
            <a:r>
              <a:rPr lang="zh-CN" altLang="en-US" sz="1200" b="0" i="0" kern="1200" dirty="0">
                <a:solidFill>
                  <a:schemeClr val="tx1"/>
                </a:solidFill>
                <a:effectLst/>
                <a:latin typeface="+mn-lt"/>
                <a:ea typeface="+mn-ea"/>
                <a:cs typeface="+mn-cs"/>
              </a:rPr>
              <a:t>是从单张图片中统计的。这里的 </a:t>
            </a:r>
            <a:r>
              <a:rPr lang="en-US" altLang="zh-CN" sz="1200" b="0" i="0" kern="1200" dirty="0">
                <a:solidFill>
                  <a:schemeClr val="tx1"/>
                </a:solidFill>
                <a:effectLst/>
                <a:latin typeface="+mn-lt"/>
                <a:ea typeface="+mn-ea"/>
                <a:cs typeface="+mn-cs"/>
              </a:rPr>
              <a:t>γ</a:t>
            </a:r>
            <a:r>
              <a:rPr lang="zh-CN" altLang="en-US" sz="1200" b="0" i="0" kern="1200" dirty="0">
                <a:solidFill>
                  <a:schemeClr val="tx1"/>
                </a:solidFill>
                <a:effectLst/>
                <a:latin typeface="+mn-lt"/>
                <a:ea typeface="+mn-ea"/>
                <a:cs typeface="+mn-cs"/>
              </a:rPr>
              <a:t> 和 </a:t>
            </a:r>
            <a:r>
              <a:rPr lang="en-US" altLang="zh-CN" sz="1200" b="0" i="0" kern="1200" dirty="0">
                <a:solidFill>
                  <a:schemeClr val="tx1"/>
                </a:solidFill>
                <a:effectLst/>
                <a:latin typeface="+mn-lt"/>
                <a:ea typeface="+mn-ea"/>
                <a:cs typeface="+mn-cs"/>
              </a:rPr>
              <a:t>β</a:t>
            </a:r>
            <a:r>
              <a:rPr lang="zh-CN" altLang="en-US" sz="1200" b="0" i="0" kern="1200" dirty="0">
                <a:solidFill>
                  <a:schemeClr val="tx1"/>
                </a:solidFill>
                <a:effectLst/>
                <a:latin typeface="+mn-lt"/>
                <a:ea typeface="+mn-ea"/>
                <a:cs typeface="+mn-cs"/>
              </a:rPr>
              <a:t> 是两个参数，该参数对每个</a:t>
            </a:r>
            <a:r>
              <a:rPr lang="en-US" altLang="zh-CN" sz="1200" b="0" i="0" kern="1200" dirty="0">
                <a:solidFill>
                  <a:schemeClr val="tx1"/>
                </a:solidFill>
                <a:effectLst/>
                <a:latin typeface="+mn-lt"/>
                <a:ea typeface="+mn-ea"/>
                <a:cs typeface="+mn-cs"/>
              </a:rPr>
              <a:t>channel</a:t>
            </a:r>
            <a:r>
              <a:rPr lang="zh-CN" altLang="en-US" sz="1200" b="0" i="0" kern="1200" dirty="0">
                <a:solidFill>
                  <a:schemeClr val="tx1"/>
                </a:solidFill>
                <a:effectLst/>
                <a:latin typeface="+mn-lt"/>
                <a:ea typeface="+mn-ea"/>
                <a:cs typeface="+mn-cs"/>
              </a:rPr>
              <a:t>都是不同的。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CIN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Dumoulin</a:t>
            </a:r>
            <a:r>
              <a:rPr lang="zh-CN" altLang="en-US" sz="1200" b="0" i="0" kern="1200" dirty="0">
                <a:solidFill>
                  <a:schemeClr val="tx1"/>
                </a:solidFill>
                <a:effectLst/>
                <a:latin typeface="+mn-lt"/>
                <a:ea typeface="+mn-ea"/>
                <a:cs typeface="+mn-cs"/>
              </a:rPr>
              <a:t>等人</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发现在进行</a:t>
            </a:r>
            <a:r>
              <a:rPr lang="en-US" altLang="zh-CN" sz="1200" b="0" i="0" kern="1200" dirty="0">
                <a:solidFill>
                  <a:schemeClr val="tx1"/>
                </a:solidFill>
                <a:effectLst/>
                <a:latin typeface="+mn-lt"/>
                <a:ea typeface="+mn-ea"/>
                <a:cs typeface="+mn-cs"/>
              </a:rPr>
              <a:t>instance normalization</a:t>
            </a:r>
            <a:r>
              <a:rPr lang="zh-CN" altLang="en-US" sz="1200" b="0" i="0" kern="1200" dirty="0">
                <a:solidFill>
                  <a:schemeClr val="tx1"/>
                </a:solidFill>
                <a:effectLst/>
                <a:latin typeface="+mn-lt"/>
                <a:ea typeface="+mn-ea"/>
                <a:cs typeface="+mn-cs"/>
              </a:rPr>
              <a:t>的时候，使用不同的 </a:t>
            </a:r>
            <a:r>
              <a:rPr lang="en-US" altLang="zh-CN" sz="1200" b="0" i="0" kern="1200" dirty="0">
                <a:solidFill>
                  <a:schemeClr val="tx1"/>
                </a:solidFill>
                <a:effectLst/>
                <a:latin typeface="+mn-lt"/>
                <a:ea typeface="+mn-ea"/>
                <a:cs typeface="+mn-cs"/>
              </a:rPr>
              <a:t>γ</a:t>
            </a:r>
            <a:r>
              <a:rPr lang="zh-CN" altLang="en-US" sz="1200" b="0" i="0" kern="1200" dirty="0">
                <a:solidFill>
                  <a:schemeClr val="tx1"/>
                </a:solidFill>
                <a:effectLst/>
                <a:latin typeface="+mn-lt"/>
                <a:ea typeface="+mn-ea"/>
                <a:cs typeface="+mn-cs"/>
              </a:rPr>
              <a:t> 和 </a:t>
            </a:r>
            <a:r>
              <a:rPr lang="en-US" altLang="zh-CN" sz="1200" b="0" i="0" kern="1200" dirty="0">
                <a:solidFill>
                  <a:schemeClr val="tx1"/>
                </a:solidFill>
                <a:effectLst/>
                <a:latin typeface="+mn-lt"/>
                <a:ea typeface="+mn-ea"/>
                <a:cs typeface="+mn-cs"/>
              </a:rPr>
              <a:t>β </a:t>
            </a:r>
            <a:r>
              <a:rPr lang="zh-CN" altLang="en-US" sz="1200" b="0" i="0" kern="1200" dirty="0">
                <a:solidFill>
                  <a:schemeClr val="tx1"/>
                </a:solidFill>
                <a:effectLst/>
                <a:latin typeface="+mn-lt"/>
                <a:ea typeface="+mn-ea"/>
                <a:cs typeface="+mn-cs"/>
              </a:rPr>
              <a:t>即可生成出风格不同的图像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a:t>
            </a:r>
            <a:r>
              <a:rPr lang="en-US" altLang="zh-CN" dirty="0" err="1"/>
              <a:t>AdaIN</a:t>
            </a:r>
            <a:r>
              <a:rPr lang="zh-CN" altLang="en-US" dirty="0"/>
              <a:t>：</a:t>
            </a:r>
            <a:r>
              <a:rPr lang="zh-CN" altLang="en-US" sz="1200" b="0" i="0" kern="1200" dirty="0">
                <a:solidFill>
                  <a:schemeClr val="tx1"/>
                </a:solidFill>
                <a:effectLst/>
                <a:latin typeface="+mn-lt"/>
                <a:ea typeface="+mn-ea"/>
                <a:cs typeface="+mn-cs"/>
              </a:rPr>
              <a:t>直接用一张图像算出 </a:t>
            </a:r>
            <a:r>
              <a:rPr lang="en-US" altLang="zh-CN" sz="1200" b="0" i="0" kern="1200" dirty="0">
                <a:solidFill>
                  <a:schemeClr val="tx1"/>
                </a:solidFill>
                <a:effectLst/>
                <a:latin typeface="+mn-lt"/>
                <a:ea typeface="+mn-ea"/>
                <a:cs typeface="+mn-cs"/>
              </a:rPr>
              <a:t>γ</a:t>
            </a:r>
            <a:r>
              <a:rPr lang="zh-CN" altLang="en-US" sz="1200" b="0" i="0" kern="1200" dirty="0">
                <a:solidFill>
                  <a:schemeClr val="tx1"/>
                </a:solidFill>
                <a:effectLst/>
                <a:latin typeface="+mn-lt"/>
                <a:ea typeface="+mn-ea"/>
                <a:cs typeface="+mn-cs"/>
              </a:rPr>
              <a:t> 和 </a:t>
            </a:r>
            <a:r>
              <a:rPr lang="en-US" altLang="zh-CN" sz="1200" b="0" i="0" kern="1200" dirty="0">
                <a:solidFill>
                  <a:schemeClr val="tx1"/>
                </a:solidFill>
                <a:effectLst/>
                <a:latin typeface="+mn-lt"/>
                <a:ea typeface="+mn-ea"/>
                <a:cs typeface="+mn-cs"/>
              </a:rPr>
              <a:t>β </a:t>
            </a:r>
            <a:r>
              <a:rPr lang="zh-CN" altLang="en-US" sz="1200" b="0" i="0" kern="1200" dirty="0">
                <a:solidFill>
                  <a:schemeClr val="tx1"/>
                </a:solidFill>
                <a:effectLst/>
                <a:latin typeface="+mn-lt"/>
                <a:ea typeface="+mn-ea"/>
                <a:cs typeface="+mn-cs"/>
              </a:rPr>
              <a:t>，作用到另一张图像上，实现风格迁移，（这样只要给两张图片就可以迁移，不需要训练新的网络了。故</a:t>
            </a:r>
            <a:r>
              <a:rPr lang="en-US" altLang="zh-CN" dirty="0" err="1"/>
              <a:t>AdaIN</a:t>
            </a:r>
            <a:r>
              <a:rPr lang="zh-CN" altLang="en-US" dirty="0"/>
              <a:t>本质上是一种</a:t>
            </a:r>
            <a:r>
              <a:rPr lang="en" altLang="zh-CN" dirty="0"/>
              <a:t>Style Normalization</a:t>
            </a:r>
            <a:r>
              <a:rPr lang="zh-CN" altLang="en-US" dirty="0"/>
              <a:t>）</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13</a:t>
            </a:fld>
            <a:endParaRPr lang="zh-CN" altLang="en-US"/>
          </a:p>
        </p:txBody>
      </p:sp>
    </p:spTree>
    <p:extLst>
      <p:ext uri="{BB962C8B-B14F-4D97-AF65-F5344CB8AC3E}">
        <p14:creationId xmlns:p14="http://schemas.microsoft.com/office/powerpoint/2010/main" val="3626140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AdaIN</a:t>
            </a:r>
            <a:r>
              <a:rPr lang="zh-CN" altLang="en-US" dirty="0"/>
              <a:t>的引入：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err="1">
                <a:solidFill>
                  <a:schemeClr val="tx1"/>
                </a:solidFill>
                <a:effectLst/>
                <a:latin typeface="+mn-lt"/>
                <a:ea typeface="+mn-ea"/>
                <a:cs typeface="+mn-cs"/>
              </a:rPr>
              <a:t>ys,i</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yb,i</a:t>
            </a:r>
            <a:r>
              <a:rPr lang="zh-CN" altLang="en-US" sz="1200" b="0" i="0" u="none" strike="noStrike" kern="1200" dirty="0">
                <a:solidFill>
                  <a:schemeClr val="tx1"/>
                </a:solidFill>
                <a:effectLst/>
                <a:latin typeface="+mn-lt"/>
                <a:ea typeface="+mn-ea"/>
                <a:cs typeface="+mn-cs"/>
              </a:rPr>
              <a:t>（第</a:t>
            </a:r>
            <a:r>
              <a:rPr lang="en-US" altLang="zh-CN" sz="1200" b="0" i="0" u="none" strike="noStrike" kern="1200" dirty="0" err="1">
                <a:solidFill>
                  <a:schemeClr val="tx1"/>
                </a:solidFill>
                <a:effectLst/>
                <a:latin typeface="+mn-lt"/>
                <a:ea typeface="+mn-ea"/>
                <a:cs typeface="+mn-cs"/>
              </a:rPr>
              <a:t>i</a:t>
            </a:r>
            <a:r>
              <a:rPr lang="zh-CN" altLang="en-US" sz="1200" b="0" i="0" u="none" strike="noStrike" kern="1200" dirty="0">
                <a:solidFill>
                  <a:schemeClr val="tx1"/>
                </a:solidFill>
                <a:effectLst/>
                <a:latin typeface="+mn-lt"/>
                <a:ea typeface="+mn-ea"/>
                <a:cs typeface="+mn-cs"/>
              </a:rPr>
              <a:t>个</a:t>
            </a:r>
            <a:r>
              <a:rPr lang="en-US" altLang="zh-CN" sz="1200" b="0" i="0" u="none" strike="noStrike" kern="1200" dirty="0">
                <a:solidFill>
                  <a:schemeClr val="tx1"/>
                </a:solidFill>
                <a:effectLst/>
                <a:latin typeface="+mn-lt"/>
                <a:ea typeface="+mn-ea"/>
                <a:cs typeface="+mn-cs"/>
              </a:rPr>
              <a:t>channel</a:t>
            </a:r>
            <a:r>
              <a:rPr lang="zh-CN" altLang="en-US" sz="1200" b="0" i="0" u="none" strike="noStrike" kern="1200" dirty="0">
                <a:solidFill>
                  <a:schemeClr val="tx1"/>
                </a:solidFill>
                <a:effectLst/>
                <a:latin typeface="+mn-lt"/>
                <a:ea typeface="+mn-ea"/>
                <a:cs typeface="+mn-cs"/>
              </a:rPr>
              <a:t>的</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的平移和缩放因子）</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由</a:t>
            </a:r>
            <a:r>
              <a:rPr lang="en-US" altLang="zh-CN" sz="1200" b="0" i="0" u="none" strike="noStrike" kern="1200" dirty="0">
                <a:solidFill>
                  <a:schemeClr val="tx1"/>
                </a:solidFill>
                <a:effectLst/>
                <a:latin typeface="+mn-lt"/>
                <a:ea typeface="+mn-ea"/>
                <a:cs typeface="+mn-cs"/>
              </a:rPr>
              <a:t>w</a:t>
            </a:r>
            <a:r>
              <a:rPr lang="zh-CN" altLang="en-US" sz="1200" b="0" i="0" u="none" strike="noStrike" kern="1200" dirty="0">
                <a:solidFill>
                  <a:schemeClr val="tx1"/>
                </a:solidFill>
                <a:effectLst/>
                <a:latin typeface="+mn-lt"/>
                <a:ea typeface="+mn-ea"/>
                <a:cs typeface="+mn-cs"/>
              </a:rPr>
              <a:t>（通过仿射变换）计算而来，假设有</a:t>
            </a:r>
            <a:r>
              <a:rPr lang="en-US" altLang="zh-CN" sz="1200" b="0" i="0" u="none" strike="noStrike" kern="1200" dirty="0">
                <a:solidFill>
                  <a:schemeClr val="tx1"/>
                </a:solidFill>
                <a:effectLst/>
                <a:latin typeface="+mn-lt"/>
                <a:ea typeface="+mn-ea"/>
                <a:cs typeface="+mn-cs"/>
              </a:rPr>
              <a:t>n</a:t>
            </a:r>
            <a:r>
              <a:rPr lang="zh-CN" altLang="en-US" sz="1200" b="0" i="0" u="none" strike="noStrike" kern="1200" dirty="0">
                <a:solidFill>
                  <a:schemeClr val="tx1"/>
                </a:solidFill>
                <a:effectLst/>
                <a:latin typeface="+mn-lt"/>
                <a:ea typeface="+mn-ea"/>
                <a:cs typeface="+mn-cs"/>
              </a:rPr>
              <a:t>个</a:t>
            </a:r>
            <a:r>
              <a:rPr lang="en-US" altLang="zh-CN" sz="1200" b="0" i="0" u="none" strike="noStrike" kern="1200" dirty="0">
                <a:solidFill>
                  <a:schemeClr val="tx1"/>
                </a:solidFill>
                <a:effectLst/>
                <a:latin typeface="+mn-lt"/>
                <a:ea typeface="+mn-ea"/>
                <a:cs typeface="+mn-cs"/>
              </a:rPr>
              <a:t>channel</a:t>
            </a:r>
            <a:r>
              <a:rPr lang="zh-CN" altLang="en-US" sz="1200" b="0" i="0" u="none" strike="noStrike" kern="1200" dirty="0">
                <a:solidFill>
                  <a:schemeClr val="tx1"/>
                </a:solidFill>
                <a:effectLst/>
                <a:latin typeface="+mn-lt"/>
                <a:ea typeface="+mn-ea"/>
                <a:cs typeface="+mn-cs"/>
              </a:rPr>
              <a:t>，故仿射变换</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将</a:t>
            </a:r>
            <a:r>
              <a:rPr lang="en-US" altLang="zh-CN" sz="1200" b="0" i="0" u="none" strike="noStrike" kern="1200" dirty="0">
                <a:solidFill>
                  <a:schemeClr val="tx1"/>
                </a:solidFill>
                <a:effectLst/>
                <a:latin typeface="+mn-lt"/>
                <a:ea typeface="+mn-ea"/>
                <a:cs typeface="+mn-cs"/>
              </a:rPr>
              <a:t>w</a:t>
            </a:r>
            <a:r>
              <a:rPr lang="zh-CN" altLang="en-US" sz="1200" b="0" i="0" u="none" strike="noStrike" kern="1200" dirty="0">
                <a:solidFill>
                  <a:schemeClr val="tx1"/>
                </a:solidFill>
                <a:effectLst/>
                <a:latin typeface="+mn-lt"/>
                <a:ea typeface="+mn-ea"/>
                <a:cs typeface="+mn-cs"/>
              </a:rPr>
              <a:t>转化为</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n</a:t>
            </a:r>
            <a:r>
              <a:rPr lang="zh-CN" altLang="en-US" sz="1200" b="0" i="0" u="none" strike="noStrike" kern="1200" dirty="0">
                <a:solidFill>
                  <a:schemeClr val="tx1"/>
                </a:solidFill>
                <a:effectLst/>
                <a:latin typeface="+mn-lt"/>
                <a:ea typeface="+mn-ea"/>
                <a:cs typeface="+mn-cs"/>
              </a:rPr>
              <a:t>的向量</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具体计算过程：</a:t>
            </a:r>
            <a:endParaRPr lang="en-US" altLang="zh-CN" dirty="0"/>
          </a:p>
          <a:p>
            <a:r>
              <a:rPr lang="zh-CN" altLang="en-US" sz="1200" b="0" i="0" u="none" strike="noStrike" kern="1200" dirty="0">
                <a:solidFill>
                  <a:schemeClr val="tx1"/>
                </a:solidFill>
                <a:effectLst/>
                <a:latin typeface="+mn-lt"/>
                <a:ea typeface="+mn-ea"/>
                <a:cs typeface="+mn-cs"/>
              </a:rPr>
              <a:t>①首先每个特征图</a:t>
            </a:r>
            <a:r>
              <a:rPr lang="en-US" altLang="zh-CN" sz="1200" b="0" i="0" u="none" strike="noStrike" kern="1200" dirty="0">
                <a:solidFill>
                  <a:schemeClr val="tx1"/>
                </a:solidFill>
                <a:effectLst/>
                <a:latin typeface="+mn-lt"/>
                <a:ea typeface="+mn-ea"/>
                <a:cs typeface="+mn-cs"/>
              </a:rPr>
              <a:t>xi</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feature map</a:t>
            </a:r>
            <a:r>
              <a:rPr lang="zh-CN" altLang="en-US" sz="1200" b="0" i="0" u="none" strike="noStrike" kern="1200" dirty="0">
                <a:solidFill>
                  <a:schemeClr val="tx1"/>
                </a:solidFill>
                <a:effectLst/>
                <a:latin typeface="+mn-lt"/>
                <a:ea typeface="+mn-ea"/>
                <a:cs typeface="+mn-cs"/>
              </a:rPr>
              <a:t>）独立进行归一化   。特征图中的每个值减去该特征图的均值然后除以方差</a:t>
            </a:r>
          </a:p>
          <a:p>
            <a:r>
              <a:rPr lang="zh-CN" altLang="en-US" sz="1200" b="0" i="0" u="none" strike="noStrike" kern="1200" dirty="0">
                <a:solidFill>
                  <a:schemeClr val="tx1"/>
                </a:solidFill>
                <a:effectLst/>
                <a:latin typeface="+mn-lt"/>
                <a:ea typeface="+mn-ea"/>
                <a:cs typeface="+mn-cs"/>
              </a:rPr>
              <a:t>②一个可学习的仿射变换</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（全连接层）将</a:t>
            </a:r>
            <a:r>
              <a:rPr lang="en-US" altLang="zh-CN" sz="1200" b="0" i="0" u="none" strike="noStrike" kern="1200" dirty="0">
                <a:solidFill>
                  <a:schemeClr val="tx1"/>
                </a:solidFill>
                <a:effectLst/>
                <a:latin typeface="+mn-lt"/>
                <a:ea typeface="+mn-ea"/>
                <a:cs typeface="+mn-cs"/>
              </a:rPr>
              <a:t>w</a:t>
            </a:r>
            <a:r>
              <a:rPr lang="zh-CN" altLang="en-US" sz="1200" b="0" i="0" u="none" strike="noStrike" kern="1200" dirty="0">
                <a:solidFill>
                  <a:schemeClr val="tx1"/>
                </a:solidFill>
                <a:effectLst/>
                <a:latin typeface="+mn-lt"/>
                <a:ea typeface="+mn-ea"/>
                <a:cs typeface="+mn-cs"/>
              </a:rPr>
              <a:t>转化为</a:t>
            </a:r>
            <a:r>
              <a:rPr lang="en-US" altLang="zh-CN" sz="1200" b="0" i="0" u="none" strike="noStrike" kern="1200" dirty="0">
                <a:solidFill>
                  <a:schemeClr val="tx1"/>
                </a:solidFill>
                <a:effectLst/>
                <a:latin typeface="+mn-lt"/>
                <a:ea typeface="+mn-ea"/>
                <a:cs typeface="+mn-cs"/>
              </a:rPr>
              <a:t>style</a:t>
            </a:r>
            <a:r>
              <a:rPr lang="zh-CN" altLang="en-US" sz="1200" b="0" i="0" u="none" strike="noStrike" kern="1200" dirty="0">
                <a:solidFill>
                  <a:schemeClr val="tx1"/>
                </a:solidFill>
                <a:effectLst/>
                <a:latin typeface="+mn-lt"/>
                <a:ea typeface="+mn-ea"/>
                <a:cs typeface="+mn-cs"/>
              </a:rPr>
              <a:t>中</a:t>
            </a:r>
            <a:r>
              <a:rPr lang="en-US" altLang="zh-CN" sz="1200" b="0" i="0" u="none" strike="noStrike" kern="1200" dirty="0" err="1">
                <a:solidFill>
                  <a:schemeClr val="tx1"/>
                </a:solidFill>
                <a:effectLst/>
                <a:latin typeface="+mn-lt"/>
                <a:ea typeface="+mn-ea"/>
                <a:cs typeface="+mn-cs"/>
              </a:rPr>
              <a:t>AdaIN</a:t>
            </a:r>
            <a:r>
              <a:rPr lang="zh-CN" altLang="en-US" sz="1200" b="0" i="0" u="none" strike="noStrike" kern="1200" dirty="0">
                <a:solidFill>
                  <a:schemeClr val="tx1"/>
                </a:solidFill>
                <a:effectLst/>
                <a:latin typeface="+mn-lt"/>
                <a:ea typeface="+mn-ea"/>
                <a:cs typeface="+mn-cs"/>
              </a:rPr>
              <a:t>的平移和缩放因子</a:t>
            </a:r>
            <a:r>
              <a:rPr lang="en-US" altLang="zh-CN" sz="1200" b="0" i="0" u="none" strike="noStrike" kern="1200" dirty="0">
                <a:solidFill>
                  <a:schemeClr val="tx1"/>
                </a:solidFill>
                <a:effectLst/>
                <a:latin typeface="+mn-lt"/>
                <a:ea typeface="+mn-ea"/>
                <a:cs typeface="+mn-cs"/>
              </a:rPr>
              <a:t>y =</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ys,i</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yb,i</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a:t>
            </a:r>
          </a:p>
          <a:p>
            <a:r>
              <a:rPr lang="en-US" altLang="zh-CN" sz="1200" b="0" i="0" u="none" strike="noStrike" kern="1200" dirty="0">
                <a:solidFill>
                  <a:schemeClr val="tx1"/>
                </a:solidFill>
                <a:effectLst/>
                <a:latin typeface="+mn-lt"/>
                <a:ea typeface="+mn-ea"/>
                <a:cs typeface="+mn-cs"/>
              </a:rPr>
              <a:t>③</a:t>
            </a:r>
            <a:r>
              <a:rPr lang="zh-CN" altLang="en-US" sz="1200" b="0" i="0" u="none" strike="noStrike" kern="1200" dirty="0">
                <a:solidFill>
                  <a:schemeClr val="tx1"/>
                </a:solidFill>
                <a:effectLst/>
                <a:latin typeface="+mn-lt"/>
                <a:ea typeface="+mn-ea"/>
                <a:cs typeface="+mn-cs"/>
              </a:rPr>
              <a:t>然后对每个特征图分别使用</a:t>
            </a:r>
            <a:r>
              <a:rPr lang="en-US" altLang="zh-CN" sz="1200" b="0" i="0" u="none" strike="noStrike" kern="1200" dirty="0">
                <a:solidFill>
                  <a:schemeClr val="tx1"/>
                </a:solidFill>
                <a:effectLst/>
                <a:latin typeface="+mn-lt"/>
                <a:ea typeface="+mn-ea"/>
                <a:cs typeface="+mn-cs"/>
              </a:rPr>
              <a:t>style</a:t>
            </a:r>
            <a:r>
              <a:rPr lang="zh-CN" altLang="en-US" sz="1200" b="0" i="0" u="none" strike="noStrike" kern="1200" dirty="0">
                <a:solidFill>
                  <a:schemeClr val="tx1"/>
                </a:solidFill>
                <a:effectLst/>
                <a:latin typeface="+mn-lt"/>
                <a:ea typeface="+mn-ea"/>
                <a:cs typeface="+mn-cs"/>
              </a:rPr>
              <a:t>中学习到的的平移和缩放因子进行尺度和平移变换。</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14</a:t>
            </a:fld>
            <a:endParaRPr lang="zh-CN" altLang="en-US"/>
          </a:p>
        </p:txBody>
      </p:sp>
    </p:spTree>
    <p:extLst>
      <p:ext uri="{BB962C8B-B14F-4D97-AF65-F5344CB8AC3E}">
        <p14:creationId xmlns:p14="http://schemas.microsoft.com/office/powerpoint/2010/main" val="3035834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④随机变化（</a:t>
            </a:r>
            <a:r>
              <a:rPr lang="en-US" altLang="zh-CN" sz="1200" b="0" i="0" u="none" strike="noStrike" kern="1200" dirty="0" err="1">
                <a:solidFill>
                  <a:schemeClr val="tx1"/>
                </a:solidFill>
                <a:effectLst/>
                <a:latin typeface="+mn-lt"/>
                <a:ea typeface="+mn-ea"/>
                <a:cs typeface="+mn-cs"/>
              </a:rPr>
              <a:t>Stohastic</a:t>
            </a:r>
            <a:r>
              <a:rPr lang="en-US" altLang="zh-CN" sz="1200" b="0" i="0" u="none" strike="noStrike" kern="1200" dirty="0">
                <a:solidFill>
                  <a:schemeClr val="tx1"/>
                </a:solidFill>
                <a:effectLst/>
                <a:latin typeface="+mn-lt"/>
                <a:ea typeface="+mn-ea"/>
                <a:cs typeface="+mn-cs"/>
              </a:rPr>
              <a:t> variation</a:t>
            </a:r>
            <a:r>
              <a:rPr lang="zh-CN" altLang="en-US" sz="1200" b="0" i="0" u="none" strike="noStrike" kern="1200" dirty="0">
                <a:solidFill>
                  <a:schemeClr val="tx1"/>
                </a:solidFill>
                <a:effectLst/>
                <a:latin typeface="+mn-lt"/>
                <a:ea typeface="+mn-ea"/>
                <a:cs typeface="+mn-cs"/>
              </a:rPr>
              <a:t>，通过加入噪声为生成器生成随机细节）</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8B0012"/>
                </a:solidFill>
                <a:latin typeface="Century Gothic" panose="020B0502020202020204" pitchFamily="34" charset="0"/>
                <a:ea typeface="微软雅黑" panose="020B0503020204020204" pitchFamily="34" charset="-122"/>
              </a:rPr>
              <a:t>之前引入了</a:t>
            </a:r>
            <a:r>
              <a:rPr lang="en-US" altLang="zh-CN" sz="1200" dirty="0" err="1">
                <a:solidFill>
                  <a:srgbClr val="8B0012"/>
                </a:solidFill>
                <a:latin typeface="Century Gothic" panose="020B0502020202020204" pitchFamily="34" charset="0"/>
                <a:ea typeface="微软雅黑" panose="020B0503020204020204" pitchFamily="34" charset="-122"/>
              </a:rPr>
              <a:t>AdaIN</a:t>
            </a:r>
            <a:r>
              <a:rPr lang="zh-CN" altLang="en-US" sz="1200" dirty="0">
                <a:solidFill>
                  <a:srgbClr val="8B0012"/>
                </a:solidFill>
                <a:latin typeface="Century Gothic" panose="020B0502020202020204" pitchFamily="34" charset="0"/>
                <a:ea typeface="微软雅黑" panose="020B0503020204020204" pitchFamily="34" charset="-122"/>
              </a:rPr>
              <a:t>，实现了</a:t>
            </a:r>
            <a:r>
              <a:rPr lang="zh-CN" altLang="en-US" sz="1200" b="1" dirty="0">
                <a:solidFill>
                  <a:srgbClr val="8B0012"/>
                </a:solidFill>
                <a:latin typeface="Century Gothic" panose="020B0502020202020204" pitchFamily="34" charset="0"/>
                <a:ea typeface="微软雅黑" panose="020B0503020204020204" pitchFamily="34" charset="-122"/>
              </a:rPr>
              <a:t>全局风格控制</a:t>
            </a:r>
            <a:r>
              <a:rPr lang="zh-CN" altLang="en-US" sz="1200" kern="1200" dirty="0">
                <a:solidFill>
                  <a:schemeClr val="tx1"/>
                </a:solidFill>
                <a:effectLst/>
                <a:latin typeface="+mn-lt"/>
                <a:ea typeface="+mn-ea"/>
                <a:cs typeface="+mn-cs"/>
              </a:rPr>
              <a:t>（风格迁移的一个知识：</a:t>
            </a:r>
            <a:r>
              <a:rPr lang="zh-CN" altLang="en" sz="1200" kern="1200" dirty="0">
                <a:solidFill>
                  <a:schemeClr val="tx1"/>
                </a:solidFill>
                <a:effectLst/>
                <a:latin typeface="+mn-lt"/>
                <a:ea typeface="+mn-ea"/>
                <a:cs typeface="+mn-cs"/>
              </a:rPr>
              <a:t>空间</a:t>
            </a:r>
            <a:r>
              <a:rPr lang="zh-CN" altLang="en-US" sz="1200" kern="1200" dirty="0">
                <a:solidFill>
                  <a:schemeClr val="tx1"/>
                </a:solidFill>
                <a:effectLst/>
                <a:latin typeface="+mn-lt"/>
                <a:ea typeface="+mn-ea"/>
                <a:cs typeface="+mn-cs"/>
              </a:rPr>
              <a:t>不变统计值</a:t>
            </a:r>
            <a:r>
              <a:rPr lang="en" altLang="zh-CN" sz="1200" kern="1200" dirty="0">
                <a:solidFill>
                  <a:schemeClr val="tx1"/>
                </a:solidFill>
                <a:effectLst/>
                <a:latin typeface="+mn-lt"/>
                <a:ea typeface="+mn-ea"/>
                <a:cs typeface="+mn-cs"/>
              </a:rPr>
              <a:t> (Gram matrix, channel-wise mean, vari- ance, etc.) </a:t>
            </a:r>
            <a:r>
              <a:rPr lang="zh-CN" altLang="en-US" sz="1200" kern="1200" dirty="0">
                <a:solidFill>
                  <a:schemeClr val="tx1"/>
                </a:solidFill>
                <a:effectLst/>
                <a:latin typeface="+mn-lt"/>
                <a:ea typeface="+mn-ea"/>
                <a:cs typeface="+mn-cs"/>
              </a:rPr>
              <a:t>等等</a:t>
            </a:r>
            <a:r>
              <a:rPr lang="zh-CN" altLang="en" sz="1200" kern="1200" dirty="0">
                <a:solidFill>
                  <a:schemeClr val="tx1"/>
                </a:solidFill>
                <a:effectLst/>
                <a:latin typeface="+mn-lt"/>
                <a:ea typeface="+mn-ea"/>
                <a:cs typeface="+mn-cs"/>
              </a:rPr>
              <a:t>编码</a:t>
            </a:r>
            <a:r>
              <a:rPr lang="zh-CN" altLang="en-US" sz="1200" kern="1200" dirty="0">
                <a:solidFill>
                  <a:schemeClr val="tx1"/>
                </a:solidFill>
                <a:effectLst/>
                <a:latin typeface="+mn-lt"/>
                <a:ea typeface="+mn-ea"/>
                <a:cs typeface="+mn-cs"/>
              </a:rPr>
              <a:t>了</a:t>
            </a:r>
            <a:r>
              <a:rPr lang="en-US" altLang="zh-CN" sz="1200" kern="1200" dirty="0">
                <a:solidFill>
                  <a:schemeClr val="tx1"/>
                </a:solidFill>
                <a:effectLst/>
                <a:latin typeface="+mn-lt"/>
                <a:ea typeface="+mn-ea"/>
                <a:cs typeface="+mn-cs"/>
              </a:rPr>
              <a:t>style</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但是</a:t>
            </a:r>
            <a:r>
              <a:rPr lang="zh-CN" altLang="en-US" sz="1200" b="0" i="0" u="none" strike="noStrike" kern="1200" dirty="0">
                <a:solidFill>
                  <a:schemeClr val="tx1"/>
                </a:solidFill>
                <a:effectLst/>
                <a:latin typeface="+mn-lt"/>
                <a:ea typeface="+mn-ea"/>
                <a:cs typeface="+mn-cs"/>
              </a:rPr>
              <a:t>人的脸有很多可以看作是随机的，比如头发的精确位置等。</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为了使图像更真实，</a:t>
            </a:r>
            <a:r>
              <a:rPr lang="en-US" altLang="zh-CN" sz="1200" b="0" i="0" u="none" strike="noStrike" kern="1200" dirty="0" err="1">
                <a:solidFill>
                  <a:schemeClr val="tx1"/>
                </a:solidFill>
                <a:effectLst/>
                <a:latin typeface="+mn-lt"/>
                <a:ea typeface="+mn-ea"/>
                <a:cs typeface="+mn-cs"/>
              </a:rPr>
              <a:t>styleGAN</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引入了</a:t>
            </a:r>
            <a:r>
              <a:rPr lang="en-US" altLang="zh-CN" sz="1200" kern="1200" dirty="0">
                <a:solidFill>
                  <a:schemeClr val="tx1"/>
                </a:solidFill>
                <a:effectLst/>
                <a:latin typeface="+mn-lt"/>
                <a:ea typeface="+mn-ea"/>
                <a:cs typeface="+mn-cs"/>
              </a:rPr>
              <a:t>noise</a:t>
            </a:r>
            <a:r>
              <a:rPr lang="zh-CN" altLang="en-US" sz="1200" kern="1200" dirty="0">
                <a:solidFill>
                  <a:schemeClr val="tx1"/>
                </a:solidFill>
                <a:effectLst/>
                <a:latin typeface="+mn-lt"/>
                <a:ea typeface="+mn-ea"/>
                <a:cs typeface="+mn-cs"/>
              </a:rPr>
              <a:t>控制了局部特征，</a:t>
            </a:r>
            <a:r>
              <a:rPr lang="zh-CN" altLang="en-US" sz="1200" b="0" i="0" u="none" strike="noStrike" kern="1200" dirty="0">
                <a:solidFill>
                  <a:schemeClr val="tx1"/>
                </a:solidFill>
                <a:effectLst/>
                <a:latin typeface="+mn-lt"/>
                <a:ea typeface="+mn-ea"/>
                <a:cs typeface="+mn-cs"/>
              </a:rPr>
              <a:t>在卷积之后、</a:t>
            </a:r>
            <a:r>
              <a:rPr lang="en-US" altLang="zh-CN" sz="1200" dirty="0" err="1">
                <a:solidFill>
                  <a:srgbClr val="8B0012"/>
                </a:solidFill>
                <a:latin typeface="Century Gothic" panose="020B0502020202020204" pitchFamily="34" charset="0"/>
                <a:ea typeface="微软雅黑" panose="020B0503020204020204" pitchFamily="34" charset="-122"/>
              </a:rPr>
              <a:t>AdaIN</a:t>
            </a:r>
            <a:r>
              <a:rPr lang="zh-CN" altLang="en-US" sz="1200" dirty="0">
                <a:solidFill>
                  <a:srgbClr val="8B0012"/>
                </a:solidFill>
                <a:latin typeface="Century Gothic" panose="020B0502020202020204" pitchFamily="34" charset="0"/>
                <a:ea typeface="微软雅黑" panose="020B0503020204020204" pitchFamily="34" charset="-122"/>
              </a:rPr>
              <a:t>之前，将随机噪声直接加和在特征向量上。</a:t>
            </a:r>
            <a:endParaRPr lang="en-US" altLang="zh-CN" sz="1200" dirty="0">
              <a:solidFill>
                <a:srgbClr val="8B0012"/>
              </a:solidFill>
              <a:latin typeface="Century Gothic" panose="020B0502020202020204" pitchFamily="34" charset="0"/>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rgbClr val="8B0012"/>
              </a:solidFill>
              <a:effectLst/>
              <a:latin typeface="Century Gothic" panose="020B0502020202020204" pitchFamily="34" charset="0"/>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Ps</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使用可学习的缩放参数对输入的高斯噪声进行变换，然后将噪声图像广播到所有的特征图中（分别加到每个特征图上，每个特征图对应一个可学习的</a:t>
            </a:r>
            <a:r>
              <a:rPr lang="en-US" altLang="zh-CN" sz="1200" b="0" i="0" u="none" strike="noStrike" kern="1200" dirty="0">
                <a:solidFill>
                  <a:schemeClr val="tx1"/>
                </a:solidFill>
                <a:effectLst/>
                <a:latin typeface="+mn-lt"/>
                <a:ea typeface="+mn-ea"/>
                <a:cs typeface="+mn-cs"/>
              </a:rPr>
              <a:t>scale</a:t>
            </a:r>
            <a:r>
              <a:rPr lang="zh-CN" altLang="en-US" sz="1200" b="0" i="0" u="none" strike="noStrike" kern="1200" dirty="0">
                <a:solidFill>
                  <a:schemeClr val="tx1"/>
                </a:solidFill>
                <a:effectLst/>
                <a:latin typeface="+mn-lt"/>
                <a:ea typeface="+mn-ea"/>
                <a:cs typeface="+mn-cs"/>
              </a:rPr>
              <a:t>参数）。</a:t>
            </a:r>
          </a:p>
          <a:p>
            <a:endParaRPr lang="zh-CN" altLang="en-US" dirty="0"/>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15</a:t>
            </a:fld>
            <a:endParaRPr lang="zh-CN" altLang="en-US"/>
          </a:p>
        </p:txBody>
      </p:sp>
    </p:spTree>
    <p:extLst>
      <p:ext uri="{BB962C8B-B14F-4D97-AF65-F5344CB8AC3E}">
        <p14:creationId xmlns:p14="http://schemas.microsoft.com/office/powerpoint/2010/main" val="3615756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在之前的阐述中，我们有两个假设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、假设映射网络（</a:t>
            </a:r>
            <a:r>
              <a:rPr lang="en-US" altLang="zh-CN" sz="1200" b="0" i="0" u="none" strike="noStrike" kern="1200" dirty="0">
                <a:solidFill>
                  <a:schemeClr val="tx1"/>
                </a:solidFill>
                <a:effectLst/>
                <a:latin typeface="+mn-lt"/>
                <a:ea typeface="+mn-ea"/>
                <a:cs typeface="+mn-cs"/>
              </a:rPr>
              <a:t>Mapping Network</a:t>
            </a:r>
            <a:r>
              <a:rPr lang="zh-CN" altLang="en-US" sz="1200" b="0" i="0" u="none" strike="noStrike" kern="1200" dirty="0">
                <a:solidFill>
                  <a:schemeClr val="tx1"/>
                </a:solidFill>
                <a:effectLst/>
                <a:latin typeface="+mn-lt"/>
                <a:ea typeface="+mn-ea"/>
                <a:cs typeface="+mn-cs"/>
              </a:rPr>
              <a:t>）可以解耦合</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、生成器基于解耦的表示比基于纠缠的表示应该更容易产生真实的图像</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为了证明上述假设，我们需要做两个试验</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、证明隐空间</a:t>
            </a:r>
            <a:r>
              <a:rPr lang="en-US" altLang="zh-CN" sz="1200" b="0" i="0" u="none" strike="noStrike" kern="1200" dirty="0">
                <a:solidFill>
                  <a:schemeClr val="tx1"/>
                </a:solidFill>
                <a:effectLst/>
                <a:latin typeface="+mn-lt"/>
                <a:ea typeface="+mn-ea"/>
                <a:cs typeface="+mn-cs"/>
              </a:rPr>
              <a:t>w</a:t>
            </a:r>
            <a:r>
              <a:rPr lang="zh-CN" altLang="en-US" sz="1200" b="0" i="0" u="none" strike="noStrike" kern="1200" dirty="0">
                <a:solidFill>
                  <a:schemeClr val="tx1"/>
                </a:solidFill>
                <a:effectLst/>
                <a:latin typeface="+mn-lt"/>
                <a:ea typeface="+mn-ea"/>
                <a:cs typeface="+mn-cs"/>
              </a:rPr>
              <a:t>的耦合程度小于</a:t>
            </a:r>
            <a:r>
              <a:rPr lang="en-US" altLang="zh-CN" sz="1200" b="0" i="0" u="none" strike="noStrike" kern="1200" dirty="0">
                <a:solidFill>
                  <a:schemeClr val="tx1"/>
                </a:solidFill>
                <a:effectLst/>
                <a:latin typeface="+mn-lt"/>
                <a:ea typeface="+mn-ea"/>
                <a:cs typeface="+mn-cs"/>
              </a:rPr>
              <a:t>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、证明隐空间耦合度变小的同时，本模型的</a:t>
            </a:r>
            <a:r>
              <a:rPr lang="en-US" altLang="zh-CN" sz="1200" b="0" i="0" u="none" strike="noStrike" kern="1200" dirty="0">
                <a:solidFill>
                  <a:schemeClr val="tx1"/>
                </a:solidFill>
                <a:effectLst/>
                <a:latin typeface="+mn-lt"/>
                <a:ea typeface="+mn-ea"/>
                <a:cs typeface="+mn-cs"/>
              </a:rPr>
              <a:t>FID</a:t>
            </a:r>
            <a:r>
              <a:rPr lang="zh-CN" altLang="en-US" sz="1200" b="0" i="0" u="none" strike="noStrike" kern="1200" dirty="0">
                <a:solidFill>
                  <a:schemeClr val="tx1"/>
                </a:solidFill>
                <a:effectLst/>
                <a:latin typeface="+mn-lt"/>
                <a:ea typeface="+mn-ea"/>
                <a:cs typeface="+mn-cs"/>
              </a:rPr>
              <a:t>变小的同时</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（回忆：解耦合：使隐空间（</a:t>
            </a:r>
            <a:r>
              <a:rPr lang="en-US" altLang="zh-CN" sz="1200" b="0" i="0" u="none" strike="noStrike" kern="1200" dirty="0">
                <a:solidFill>
                  <a:schemeClr val="tx1"/>
                </a:solidFill>
                <a:effectLst/>
                <a:latin typeface="+mn-lt"/>
                <a:ea typeface="+mn-ea"/>
                <a:cs typeface="+mn-cs"/>
              </a:rPr>
              <a:t>latent space</a:t>
            </a:r>
            <a:r>
              <a:rPr lang="zh-CN" altLang="en-US" sz="1200" b="0" i="0" u="none" strike="noStrike" kern="1200" dirty="0">
                <a:solidFill>
                  <a:schemeClr val="tx1"/>
                </a:solidFill>
                <a:effectLst/>
                <a:latin typeface="+mn-lt"/>
                <a:ea typeface="+mn-ea"/>
                <a:cs typeface="+mn-cs"/>
              </a:rPr>
              <a:t>）由线性子空间组成，即每个子空间（每个维度）控制一个变异因子（特征）。）</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论文提供了两种证明解耦合的方法，分别是</a:t>
            </a:r>
            <a:r>
              <a:rPr lang="zh-CN" altLang="en-US" sz="1200" b="1" i="0" u="none" strike="noStrike" kern="1200" dirty="0">
                <a:solidFill>
                  <a:schemeClr val="tx1"/>
                </a:solidFill>
                <a:effectLst/>
                <a:latin typeface="+mn-lt"/>
                <a:ea typeface="+mn-ea"/>
                <a:cs typeface="+mn-cs"/>
              </a:rPr>
              <a:t>感知路径长度、线性可分性</a:t>
            </a:r>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16</a:t>
            </a:fld>
            <a:endParaRPr lang="zh-CN" altLang="en-US"/>
          </a:p>
        </p:txBody>
      </p:sp>
    </p:spTree>
    <p:extLst>
      <p:ext uri="{BB962C8B-B14F-4D97-AF65-F5344CB8AC3E}">
        <p14:creationId xmlns:p14="http://schemas.microsoft.com/office/powerpoint/2010/main" val="3586669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感知路径长度：</a:t>
            </a:r>
            <a:endParaRPr lang="en-US" altLang="zh-CN" dirty="0"/>
          </a:p>
          <a:p>
            <a:r>
              <a:rPr lang="zh-CN" altLang="en-US" dirty="0"/>
              <a:t>核心思路：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如果隐空间是不耦合的，在隐空间空间中取两个点</a:t>
            </a:r>
            <a:r>
              <a:rPr lang="en-US" altLang="zh-CN" sz="1200" b="0" i="0" kern="1200" dirty="0">
                <a:solidFill>
                  <a:schemeClr val="tx1"/>
                </a:solidFill>
                <a:effectLst/>
                <a:latin typeface="+mn-lt"/>
                <a:ea typeface="+mn-ea"/>
                <a:cs typeface="+mn-cs"/>
              </a:rPr>
              <a:t>A&amp;B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生成的图像是长发女性，</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生成的图像是短发女性，</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A&amp;B</a:t>
            </a:r>
            <a:r>
              <a:rPr lang="zh-CN" altLang="en-US" sz="1200" b="0" i="0" kern="1200" dirty="0">
                <a:solidFill>
                  <a:schemeClr val="tx1"/>
                </a:solidFill>
                <a:effectLst/>
                <a:latin typeface="+mn-lt"/>
                <a:ea typeface="+mn-ea"/>
                <a:cs typeface="+mn-cs"/>
              </a:rPr>
              <a:t>之间的任何点应该都不会生成“男性”的图像。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反过来说，如果隐空间是耦合的，那么</a:t>
            </a:r>
            <a:r>
              <a:rPr lang="en-US" altLang="zh-CN" sz="1200" b="0" i="0" kern="1200" dirty="0">
                <a:solidFill>
                  <a:schemeClr val="tx1"/>
                </a:solidFill>
                <a:effectLst/>
                <a:latin typeface="+mn-lt"/>
                <a:ea typeface="+mn-ea"/>
                <a:cs typeface="+mn-cs"/>
              </a:rPr>
              <a:t>A&amp;B</a:t>
            </a:r>
            <a:r>
              <a:rPr lang="zh-CN" altLang="en-US" sz="1200" b="0" i="0" kern="1200" dirty="0">
                <a:solidFill>
                  <a:schemeClr val="tx1"/>
                </a:solidFill>
                <a:effectLst/>
                <a:latin typeface="+mn-lt"/>
                <a:ea typeface="+mn-ea"/>
                <a:cs typeface="+mn-cs"/>
              </a:rPr>
              <a:t>之间的点可能会产生没有在</a:t>
            </a:r>
            <a:r>
              <a:rPr lang="en-US" altLang="zh-CN" sz="1200" b="0" i="0" kern="1200" dirty="0">
                <a:solidFill>
                  <a:schemeClr val="tx1"/>
                </a:solidFill>
                <a:effectLst/>
                <a:latin typeface="+mn-lt"/>
                <a:ea typeface="+mn-ea"/>
                <a:cs typeface="+mn-cs"/>
              </a:rPr>
              <a:t>A&amp;B</a:t>
            </a:r>
            <a:r>
              <a:rPr lang="zh-CN" altLang="en-US" sz="1200" b="0" i="0" kern="1200" dirty="0">
                <a:solidFill>
                  <a:schemeClr val="tx1"/>
                </a:solidFill>
                <a:effectLst/>
                <a:latin typeface="+mn-lt"/>
                <a:ea typeface="+mn-ea"/>
                <a:cs typeface="+mn-cs"/>
              </a:rPr>
              <a:t>中出现的特征。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所以对</a:t>
            </a:r>
            <a:r>
              <a:rPr lang="en-US" altLang="zh-CN" sz="1200" b="0" i="0" kern="1200" dirty="0">
                <a:solidFill>
                  <a:schemeClr val="tx1"/>
                </a:solidFill>
                <a:effectLst/>
                <a:latin typeface="+mn-lt"/>
                <a:ea typeface="+mn-ea"/>
                <a:cs typeface="+mn-cs"/>
              </a:rPr>
              <a:t>latent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code A&amp;B </a:t>
            </a:r>
            <a:r>
              <a:rPr lang="zh-CN" altLang="en-US" sz="1200" b="0" i="0" kern="1200" dirty="0">
                <a:solidFill>
                  <a:schemeClr val="tx1"/>
                </a:solidFill>
                <a:effectLst/>
                <a:latin typeface="+mn-lt"/>
                <a:ea typeface="+mn-ea"/>
                <a:cs typeface="+mn-cs"/>
              </a:rPr>
              <a:t>进行插值会在图像中产生</a:t>
            </a:r>
            <a:r>
              <a:rPr lang="zh-CN" altLang="en-US" sz="1200" b="1" i="0" kern="1200" dirty="0">
                <a:solidFill>
                  <a:schemeClr val="tx1"/>
                </a:solidFill>
                <a:effectLst/>
                <a:latin typeface="+mn-lt"/>
                <a:ea typeface="+mn-ea"/>
                <a:cs typeface="+mn-cs"/>
              </a:rPr>
              <a:t>非线性变化。</a:t>
            </a:r>
            <a:endParaRPr lang="en-US" altLang="zh-CN" b="1" dirty="0"/>
          </a:p>
          <a:p>
            <a:r>
              <a:rPr lang="zh-CN" altLang="en-US" sz="1200" b="0" i="0" kern="1200" dirty="0">
                <a:solidFill>
                  <a:schemeClr val="tx1"/>
                </a:solidFill>
                <a:effectLst/>
                <a:latin typeface="+mn-lt"/>
                <a:ea typeface="+mn-ea"/>
                <a:cs typeface="+mn-cs"/>
              </a:rPr>
              <a:t>所以可以通过测量在两个</a:t>
            </a:r>
            <a:r>
              <a:rPr lang="en-US" altLang="zh-CN" sz="1200" b="0" i="0" kern="1200" dirty="0">
                <a:solidFill>
                  <a:schemeClr val="tx1"/>
                </a:solidFill>
                <a:effectLst/>
                <a:latin typeface="+mn-lt"/>
                <a:ea typeface="+mn-ea"/>
                <a:cs typeface="+mn-cs"/>
              </a:rPr>
              <a:t>latent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code A&amp;B </a:t>
            </a:r>
            <a:r>
              <a:rPr lang="zh-CN" altLang="en-US" sz="1200" b="0" i="0" kern="1200" dirty="0">
                <a:solidFill>
                  <a:schemeClr val="tx1"/>
                </a:solidFill>
                <a:effectLst/>
                <a:latin typeface="+mn-lt"/>
                <a:ea typeface="+mn-ea"/>
                <a:cs typeface="+mn-cs"/>
              </a:rPr>
              <a:t>之间进行插值时图像的剧烈变化程度，可以反映隐空间的纠缠程度。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试验结论看出：引入映射网络之后，耦合程度减弱</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PS</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我们希望每个</a:t>
            </a:r>
            <a:r>
              <a:rPr lang="en-US" altLang="zh-CN" sz="1200" b="0" i="0" kern="1200" dirty="0">
                <a:solidFill>
                  <a:schemeClr val="tx1"/>
                </a:solidFill>
                <a:effectLst/>
                <a:latin typeface="+mn-lt"/>
                <a:ea typeface="+mn-ea"/>
                <a:cs typeface="+mn-cs"/>
              </a:rPr>
              <a:t>style</a:t>
            </a:r>
            <a:r>
              <a:rPr lang="zh-CN" altLang="en-US" sz="1200" b="0" i="0" kern="1200" dirty="0">
                <a:solidFill>
                  <a:schemeClr val="tx1"/>
                </a:solidFill>
                <a:effectLst/>
                <a:latin typeface="+mn-lt"/>
                <a:ea typeface="+mn-ea"/>
                <a:cs typeface="+mn-cs"/>
              </a:rPr>
              <a:t>由一部分特征控制，比如要么是由高层特征控制，要么由底层特征控制。</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所以我们希望减少不同</a:t>
            </a:r>
            <a:r>
              <a:rPr lang="zh-CN" altLang="en-US" sz="1200" b="0" i="0" u="none" strike="noStrike" kern="1200" dirty="0">
                <a:solidFill>
                  <a:schemeClr val="tx1"/>
                </a:solidFill>
                <a:effectLst/>
                <a:latin typeface="+mn-lt"/>
                <a:ea typeface="+mn-ea"/>
                <a:cs typeface="+mn-cs"/>
              </a:rPr>
              <a:t>层之间样式的相关性。</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混合正则化就是减少</a:t>
            </a:r>
            <a:r>
              <a:rPr lang="zh-CN" altLang="en-US" sz="1200" b="0" i="0" kern="1200" dirty="0">
                <a:solidFill>
                  <a:schemeClr val="tx1"/>
                </a:solidFill>
                <a:effectLst/>
                <a:latin typeface="+mn-lt"/>
                <a:ea typeface="+mn-ea"/>
                <a:cs typeface="+mn-cs"/>
              </a:rPr>
              <a:t>不同</a:t>
            </a:r>
            <a:r>
              <a:rPr lang="zh-CN" altLang="en-US" sz="1200" b="0" i="0" u="none" strike="noStrike" kern="1200" dirty="0">
                <a:solidFill>
                  <a:schemeClr val="tx1"/>
                </a:solidFill>
                <a:effectLst/>
                <a:latin typeface="+mn-lt"/>
                <a:ea typeface="+mn-ea"/>
                <a:cs typeface="+mn-cs"/>
              </a:rPr>
              <a:t>层之间样式的相关性的方法：</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训练时使用两个隐码，在合成网络中随机选择某层，从一个隐码切换到另一个隐码</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称之为样式混合</a:t>
            </a:r>
            <a:r>
              <a:rPr lang="en-US" altLang="zh-CN" sz="1200" b="0" i="0" u="none" strike="noStrike" kern="1200" dirty="0">
                <a:solidFill>
                  <a:schemeClr val="tx1"/>
                </a:solidFill>
                <a:effectLst/>
                <a:latin typeface="+mn-lt"/>
                <a:ea typeface="+mn-ea"/>
                <a:cs typeface="+mn-cs"/>
              </a:rPr>
              <a:t>)</a:t>
            </a:r>
            <a:r>
              <a:rPr lang="zh-CN" altLang="en-US" sz="1200" b="0" i="0" u="none" strike="noStrike" kern="1200">
                <a:solidFill>
                  <a:schemeClr val="tx1"/>
                </a:solidFill>
                <a:effectLst/>
                <a:latin typeface="+mn-lt"/>
                <a:ea typeface="+mn-ea"/>
                <a:cs typeface="+mn-cs"/>
              </a:rPr>
              <a:t>。这种随机</a:t>
            </a:r>
            <a:r>
              <a:rPr lang="zh-CN" altLang="en-US" sz="1200" b="0" i="0" u="none" strike="noStrike" kern="1200" dirty="0">
                <a:solidFill>
                  <a:schemeClr val="tx1"/>
                </a:solidFill>
                <a:effectLst/>
                <a:latin typeface="+mn-lt"/>
                <a:ea typeface="+mn-ea"/>
                <a:cs typeface="+mn-cs"/>
              </a:rPr>
              <a:t>切换确保网络不会学习和依赖于</a:t>
            </a:r>
            <a:r>
              <a:rPr lang="en-US" altLang="zh-CN" sz="1200" b="0" i="0" u="none" strike="noStrike" kern="1200" dirty="0">
                <a:solidFill>
                  <a:schemeClr val="tx1"/>
                </a:solidFill>
                <a:effectLst/>
                <a:latin typeface="+mn-lt"/>
                <a:ea typeface="+mn-ea"/>
                <a:cs typeface="+mn-cs"/>
              </a:rPr>
              <a:t>layer</a:t>
            </a:r>
            <a:r>
              <a:rPr lang="zh-CN" altLang="en-US" sz="1200" b="0" i="0" u="none" strike="noStrike" kern="1200" dirty="0">
                <a:solidFill>
                  <a:schemeClr val="tx1"/>
                </a:solidFill>
                <a:effectLst/>
                <a:latin typeface="+mn-lt"/>
                <a:ea typeface="+mn-ea"/>
                <a:cs typeface="+mn-cs"/>
              </a:rPr>
              <a:t>之间的相关性。</a:t>
            </a:r>
            <a:endParaRPr lang="en-US" altLang="zh-CN" sz="1200" b="0" i="0" u="none" strike="noStrike"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 t</a:t>
            </a:r>
            <a:r>
              <a:rPr lang="zh-CN" altLang="en-US" sz="1200" b="0" i="0" kern="1200" dirty="0">
                <a:solidFill>
                  <a:schemeClr val="tx1"/>
                </a:solidFill>
                <a:effectLst/>
                <a:latin typeface="+mn-lt"/>
                <a:ea typeface="+mn-ea"/>
                <a:cs typeface="+mn-cs"/>
              </a:rPr>
              <a:t>服从</a:t>
            </a:r>
            <a:r>
              <a:rPr lang="en-US" altLang="zh-CN" sz="1200" b="0" i="0" kern="1200" dirty="0">
                <a:solidFill>
                  <a:schemeClr val="tx1"/>
                </a:solidFill>
                <a:effectLst/>
                <a:latin typeface="+mn-lt"/>
                <a:ea typeface="+mn-ea"/>
                <a:cs typeface="+mn-cs"/>
              </a:rPr>
              <a:t>0.1</a:t>
            </a:r>
            <a:r>
              <a:rPr lang="zh-CN" altLang="en-US" sz="1200" b="0" i="0" kern="1200" dirty="0">
                <a:solidFill>
                  <a:schemeClr val="tx1"/>
                </a:solidFill>
                <a:effectLst/>
                <a:latin typeface="+mn-lt"/>
                <a:ea typeface="+mn-ea"/>
                <a:cs typeface="+mn-cs"/>
              </a:rPr>
              <a:t>均匀分布，</a:t>
            </a:r>
            <a:r>
              <a:rPr lang="en" altLang="zh-CN" sz="1200" b="0" i="0" kern="1200" dirty="0" err="1">
                <a:solidFill>
                  <a:schemeClr val="tx1"/>
                </a:solidFill>
                <a:effectLst/>
                <a:latin typeface="+mn-lt"/>
                <a:ea typeface="+mn-ea"/>
                <a:cs typeface="+mn-cs"/>
              </a:rPr>
              <a:t>slerp</a:t>
            </a:r>
            <a:r>
              <a:rPr lang="zh-CN" altLang="en-US" sz="1200" b="0" i="0" kern="1200" dirty="0">
                <a:solidFill>
                  <a:schemeClr val="tx1"/>
                </a:solidFill>
                <a:effectLst/>
                <a:latin typeface="+mn-lt"/>
                <a:ea typeface="+mn-ea"/>
                <a:cs typeface="+mn-cs"/>
              </a:rPr>
              <a:t>表示球面插值操作</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17</a:t>
            </a:fld>
            <a:endParaRPr lang="zh-CN" altLang="en-US"/>
          </a:p>
        </p:txBody>
      </p:sp>
    </p:spTree>
    <p:extLst>
      <p:ext uri="{BB962C8B-B14F-4D97-AF65-F5344CB8AC3E}">
        <p14:creationId xmlns:p14="http://schemas.microsoft.com/office/powerpoint/2010/main" val="3641929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a:solidFill>
                  <a:schemeClr val="tx1"/>
                </a:solidFill>
                <a:effectLst/>
                <a:latin typeface="+mn-lt"/>
                <a:ea typeface="+mn-ea"/>
                <a:cs typeface="+mn-cs"/>
              </a:rPr>
              <a:t>线性可分性</a:t>
            </a:r>
            <a:endParaRPr lang="en-US" altLang="zh-CN" sz="1200" b="1"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如果一个隐空间是充分解耦的，那么应该每个</a:t>
            </a:r>
            <a:r>
              <a:rPr lang="en-US" altLang="zh-CN" dirty="0"/>
              <a:t>feature</a:t>
            </a:r>
            <a:r>
              <a:rPr lang="zh-CN" altLang="en-US" dirty="0"/>
              <a:t>都有相应的</a:t>
            </a:r>
            <a:r>
              <a:rPr lang="en-US" altLang="zh-CN" dirty="0"/>
              <a:t>vector</a:t>
            </a:r>
            <a:r>
              <a:rPr lang="zh-CN" altLang="en-US" dirty="0"/>
              <a:t>来表示。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此时假设性别的</a:t>
            </a:r>
            <a:r>
              <a:rPr lang="en-US" altLang="zh-CN" dirty="0"/>
              <a:t>feature</a:t>
            </a:r>
            <a:r>
              <a:rPr lang="zh-CN" altLang="en-US" dirty="0"/>
              <a:t>由一个某维度代表，那么我们是可以通过一个线性分类器将两个性别的样本点完全区分开的。</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所以我们提出了</a:t>
            </a:r>
            <a:r>
              <a:rPr lang="zh-CN" altLang="en-US" sz="1200" b="1" i="0" u="none" strike="noStrike" kern="1200" dirty="0">
                <a:solidFill>
                  <a:schemeClr val="tx1"/>
                </a:solidFill>
                <a:effectLst/>
                <a:latin typeface="+mn-lt"/>
                <a:ea typeface="+mn-ea"/>
                <a:cs typeface="+mn-cs"/>
              </a:rPr>
              <a:t>线性可分性</a:t>
            </a:r>
            <a:r>
              <a:rPr lang="zh-CN" altLang="en-US" sz="1200" b="0" i="0" u="none" strike="noStrike" kern="1200" dirty="0">
                <a:solidFill>
                  <a:schemeClr val="tx1"/>
                </a:solidFill>
                <a:effectLst/>
                <a:latin typeface="+mn-lt"/>
                <a:ea typeface="+mn-ea"/>
                <a:cs typeface="+mn-cs"/>
              </a:rPr>
              <a:t>，通过测量通过线性超平面将隐空间点分割成两个不同的集合的程度，我们就可以得知隐空间的耦合程度。</a:t>
            </a:r>
            <a:endParaRPr lang="en-US" altLang="zh-CN" sz="1200" b="0" i="0" u="none" strike="noStrike"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实际操作时按照如下步骤：</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①</a:t>
            </a:r>
            <a:r>
              <a:rPr lang="zh-CN" altLang="en-US" sz="1200" b="1" i="0" kern="1200" dirty="0">
                <a:solidFill>
                  <a:schemeClr val="tx1"/>
                </a:solidFill>
                <a:effectLst/>
                <a:latin typeface="+mn-lt"/>
                <a:ea typeface="+mn-ea"/>
                <a:cs typeface="+mn-cs"/>
              </a:rPr>
              <a:t>训练</a:t>
            </a:r>
            <a:r>
              <a:rPr lang="en-US" altLang="zh-CN" sz="1200" b="1" i="0" kern="1200" dirty="0">
                <a:solidFill>
                  <a:schemeClr val="tx1"/>
                </a:solidFill>
                <a:effectLst/>
                <a:latin typeface="+mn-lt"/>
                <a:ea typeface="+mn-ea"/>
                <a:cs typeface="+mn-cs"/>
              </a:rPr>
              <a:t>40</a:t>
            </a:r>
            <a:r>
              <a:rPr lang="zh-CN" altLang="en-US" sz="1200" b="1" i="0" kern="1200" dirty="0">
                <a:solidFill>
                  <a:schemeClr val="tx1"/>
                </a:solidFill>
                <a:effectLst/>
                <a:latin typeface="+mn-lt"/>
                <a:ea typeface="+mn-ea"/>
                <a:cs typeface="+mn-cs"/>
              </a:rPr>
              <a:t>个辅助分类器，分别对</a:t>
            </a:r>
            <a:r>
              <a:rPr lang="en-US" altLang="zh-CN" sz="1200" b="1" i="0" kern="1200" dirty="0">
                <a:solidFill>
                  <a:schemeClr val="tx1"/>
                </a:solidFill>
                <a:effectLst/>
                <a:latin typeface="+mn-lt"/>
                <a:ea typeface="+mn-ea"/>
                <a:cs typeface="+mn-cs"/>
              </a:rPr>
              <a:t>40</a:t>
            </a:r>
            <a:r>
              <a:rPr lang="zh-CN" altLang="en-US" sz="1200" b="1" i="0" kern="1200" dirty="0">
                <a:solidFill>
                  <a:schemeClr val="tx1"/>
                </a:solidFill>
                <a:effectLst/>
                <a:latin typeface="+mn-lt"/>
                <a:ea typeface="+mn-ea"/>
                <a:cs typeface="+mn-cs"/>
              </a:rPr>
              <a:t>个二元属性进行区分</a:t>
            </a:r>
            <a:r>
              <a:rPr lang="zh-CN" altLang="en-US" sz="1200" b="0" i="0" kern="1200" dirty="0">
                <a:solidFill>
                  <a:schemeClr val="tx1"/>
                </a:solidFill>
                <a:effectLst/>
                <a:latin typeface="+mn-lt"/>
                <a:ea typeface="+mn-ea"/>
                <a:cs typeface="+mn-cs"/>
              </a:rPr>
              <a:t>（每个分类器区分一个属性，比如区分女性男性）。分类器与</a:t>
            </a:r>
            <a:r>
              <a:rPr lang="en" altLang="zh-CN" sz="1200" b="0" i="0" kern="1200" dirty="0" err="1">
                <a:solidFill>
                  <a:schemeClr val="tx1"/>
                </a:solidFill>
                <a:effectLst/>
                <a:latin typeface="+mn-lt"/>
                <a:ea typeface="+mn-ea"/>
                <a:cs typeface="+mn-cs"/>
              </a:rPr>
              <a:t>StyleGAN</a:t>
            </a:r>
            <a:r>
              <a:rPr lang="zh-CN" altLang="en-US" sz="1200" b="0" i="0" kern="1200" dirty="0">
                <a:solidFill>
                  <a:schemeClr val="tx1"/>
                </a:solidFill>
                <a:effectLst/>
                <a:latin typeface="+mn-lt"/>
                <a:ea typeface="+mn-ea"/>
                <a:cs typeface="+mn-cs"/>
              </a:rPr>
              <a:t>判别器结构相同，使用</a:t>
            </a:r>
            <a:r>
              <a:rPr lang="en" altLang="zh-CN" sz="1200" b="0" i="0" kern="1200" dirty="0" err="1">
                <a:solidFill>
                  <a:schemeClr val="tx1"/>
                </a:solidFill>
                <a:effectLst/>
                <a:latin typeface="+mn-lt"/>
                <a:ea typeface="+mn-ea"/>
                <a:cs typeface="+mn-cs"/>
              </a:rPr>
              <a:t>CelebA</a:t>
            </a:r>
            <a:r>
              <a:rPr lang="en" altLang="zh-CN" sz="1200" b="0" i="0" kern="1200" dirty="0">
                <a:solidFill>
                  <a:schemeClr val="tx1"/>
                </a:solidFill>
                <a:effectLst/>
                <a:latin typeface="+mn-lt"/>
                <a:ea typeface="+mn-ea"/>
                <a:cs typeface="+mn-cs"/>
              </a:rPr>
              <a:t>-HQ</a:t>
            </a:r>
            <a:r>
              <a:rPr lang="zh-CN" altLang="en-US" sz="1200" b="0" i="0" kern="1200" dirty="0">
                <a:solidFill>
                  <a:schemeClr val="tx1"/>
                </a:solidFill>
                <a:effectLst/>
                <a:latin typeface="+mn-lt"/>
                <a:ea typeface="+mn-ea"/>
                <a:cs typeface="+mn-cs"/>
              </a:rPr>
              <a:t>数据集训练得到（保留原始</a:t>
            </a:r>
            <a:r>
              <a:rPr lang="en" altLang="zh-CN" sz="1200" b="0" i="0" kern="1200" dirty="0" err="1">
                <a:solidFill>
                  <a:schemeClr val="tx1"/>
                </a:solidFill>
                <a:effectLst/>
                <a:latin typeface="+mn-lt"/>
                <a:ea typeface="+mn-ea"/>
                <a:cs typeface="+mn-cs"/>
              </a:rPr>
              <a:t>CelebA</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40</a:t>
            </a:r>
            <a:r>
              <a:rPr lang="zh-CN" altLang="en-US" sz="1200" b="0" i="0" kern="1200" dirty="0">
                <a:solidFill>
                  <a:schemeClr val="tx1"/>
                </a:solidFill>
                <a:effectLst/>
                <a:latin typeface="+mn-lt"/>
                <a:ea typeface="+mn-ea"/>
                <a:cs typeface="+mn-cs"/>
              </a:rPr>
              <a:t>个属性，</a:t>
            </a:r>
            <a:r>
              <a:rPr lang="en-US" altLang="zh-CN" sz="1200" b="0" i="0" kern="1200" dirty="0">
                <a:solidFill>
                  <a:schemeClr val="tx1"/>
                </a:solidFill>
                <a:effectLst/>
                <a:latin typeface="+mn-lt"/>
                <a:ea typeface="+mn-ea"/>
                <a:cs typeface="+mn-cs"/>
              </a:rPr>
              <a:t>150000</a:t>
            </a:r>
            <a:r>
              <a:rPr lang="zh-CN" altLang="en-US" sz="1200" b="0" i="0" kern="1200" dirty="0">
                <a:solidFill>
                  <a:schemeClr val="tx1"/>
                </a:solidFill>
                <a:effectLst/>
                <a:latin typeface="+mn-lt"/>
                <a:ea typeface="+mn-ea"/>
                <a:cs typeface="+mn-cs"/>
              </a:rPr>
              <a:t>个训练样本</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学习率</a:t>
            </a:r>
            <a:r>
              <a:rPr lang="en-US" altLang="zh-CN" sz="1200" b="0" i="0" kern="1200" dirty="0">
                <a:solidFill>
                  <a:schemeClr val="tx1"/>
                </a:solidFill>
                <a:effectLst/>
                <a:latin typeface="+mn-lt"/>
                <a:ea typeface="+mn-ea"/>
                <a:cs typeface="+mn-cs"/>
              </a:rPr>
              <a:t>10-3</a:t>
            </a:r>
            <a:r>
              <a:rPr lang="zh-CN" altLang="en-US" sz="1200" b="0" i="0" kern="1200" dirty="0">
                <a:solidFill>
                  <a:schemeClr val="tx1"/>
                </a:solidFill>
                <a:effectLst/>
                <a:latin typeface="+mn-lt"/>
                <a:ea typeface="+mn-ea"/>
                <a:cs typeface="+mn-cs"/>
              </a:rPr>
              <a:t>，批次大小</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Adam</a:t>
            </a:r>
            <a:r>
              <a:rPr lang="zh-CN" altLang="en-US" sz="1200" b="0" i="0" kern="1200" dirty="0">
                <a:solidFill>
                  <a:schemeClr val="tx1"/>
                </a:solidFill>
                <a:effectLst/>
                <a:latin typeface="+mn-lt"/>
                <a:ea typeface="+mn-ea"/>
                <a:cs typeface="+mn-cs"/>
              </a:rPr>
              <a:t>优化器。</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②</a:t>
            </a:r>
            <a:r>
              <a:rPr lang="zh-CN" altLang="en-US" sz="1200" b="1" i="0" kern="1200" dirty="0">
                <a:solidFill>
                  <a:schemeClr val="tx1"/>
                </a:solidFill>
                <a:effectLst/>
                <a:latin typeface="+mn-lt"/>
                <a:ea typeface="+mn-ea"/>
                <a:cs typeface="+mn-cs"/>
              </a:rPr>
              <a:t>生成</a:t>
            </a:r>
            <a:r>
              <a:rPr lang="en-US" altLang="zh-CN" sz="1200" b="1" i="0" kern="1200" dirty="0">
                <a:solidFill>
                  <a:schemeClr val="tx1"/>
                </a:solidFill>
                <a:effectLst/>
                <a:latin typeface="+mn-lt"/>
                <a:ea typeface="+mn-ea"/>
                <a:cs typeface="+mn-cs"/>
              </a:rPr>
              <a:t>100,000</a:t>
            </a:r>
            <a:r>
              <a:rPr lang="zh-CN" altLang="en-US" sz="1200" b="1" i="0" kern="1200" dirty="0">
                <a:solidFill>
                  <a:schemeClr val="tx1"/>
                </a:solidFill>
                <a:effectLst/>
                <a:latin typeface="+mn-lt"/>
                <a:ea typeface="+mn-ea"/>
                <a:cs typeface="+mn-cs"/>
              </a:rPr>
              <a:t>个图像过分类器得到其属性标签，最终得到</a:t>
            </a:r>
            <a:r>
              <a:rPr lang="en-US" altLang="zh-CN" dirty="0"/>
              <a:t>(latent</a:t>
            </a:r>
            <a:r>
              <a:rPr lang="zh-CN" altLang="en-US" dirty="0"/>
              <a:t> </a:t>
            </a:r>
            <a:r>
              <a:rPr lang="en-US" altLang="zh-CN" dirty="0"/>
              <a:t>code,</a:t>
            </a:r>
            <a:r>
              <a:rPr lang="zh-CN" altLang="en-US" dirty="0"/>
              <a:t> </a:t>
            </a:r>
            <a:r>
              <a:rPr lang="en-US" altLang="zh-CN" dirty="0"/>
              <a:t>label)</a:t>
            </a:r>
            <a:r>
              <a:rPr lang="zh-CN" altLang="en-US" dirty="0"/>
              <a:t>这样</a:t>
            </a:r>
            <a:r>
              <a:rPr lang="en-US" altLang="zh-CN" dirty="0"/>
              <a:t>pair</a:t>
            </a:r>
            <a:r>
              <a:rPr lang="zh-CN" altLang="en-US" dirty="0"/>
              <a:t>的数据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 sz="1200" b="0" i="0" kern="1200" dirty="0">
              <a:solidFill>
                <a:schemeClr val="tx1"/>
              </a:solidFill>
              <a:effectLst/>
              <a:latin typeface="+mn-lt"/>
              <a:ea typeface="+mn-ea"/>
              <a:cs typeface="+mn-cs"/>
            </a:endParaRPr>
          </a:p>
          <a:p>
            <a:r>
              <a:rPr lang="zh-CN" altLang="en" sz="1200" b="0" i="0" kern="1200" dirty="0">
                <a:solidFill>
                  <a:schemeClr val="tx1"/>
                </a:solidFill>
                <a:effectLst/>
                <a:latin typeface="+mn-lt"/>
                <a:ea typeface="+mn-ea"/>
                <a:cs typeface="+mn-cs"/>
              </a:rPr>
              <a:t>③</a:t>
            </a:r>
            <a:r>
              <a:rPr lang="zh-CN" altLang="en-US" sz="1200" b="0" i="0" kern="1200" dirty="0">
                <a:solidFill>
                  <a:schemeClr val="tx1"/>
                </a:solidFill>
                <a:effectLst/>
                <a:latin typeface="+mn-lt"/>
                <a:ea typeface="+mn-ea"/>
                <a:cs typeface="+mn-cs"/>
              </a:rPr>
              <a:t>对于每个属性，</a:t>
            </a:r>
            <a:r>
              <a:rPr lang="zh-CN" altLang="en-US" sz="1200" b="1" i="0" kern="1200" dirty="0">
                <a:solidFill>
                  <a:schemeClr val="tx1"/>
                </a:solidFill>
                <a:effectLst/>
                <a:latin typeface="+mn-lt"/>
                <a:ea typeface="+mn-ea"/>
                <a:cs typeface="+mn-cs"/>
              </a:rPr>
              <a:t>拟合一个线性</a:t>
            </a:r>
            <a:r>
              <a:rPr lang="en" altLang="zh-CN" sz="1200" b="1" i="0" kern="1200" dirty="0">
                <a:solidFill>
                  <a:schemeClr val="tx1"/>
                </a:solidFill>
                <a:effectLst/>
                <a:latin typeface="+mn-lt"/>
                <a:ea typeface="+mn-ea"/>
                <a:cs typeface="+mn-cs"/>
              </a:rPr>
              <a:t>SVM</a:t>
            </a:r>
            <a:r>
              <a:rPr lang="zh-CN" altLang="en-US" sz="1200" b="1" i="0" kern="1200" dirty="0">
                <a:solidFill>
                  <a:schemeClr val="tx1"/>
                </a:solidFill>
                <a:effectLst/>
                <a:latin typeface="+mn-lt"/>
                <a:ea typeface="+mn-ea"/>
                <a:cs typeface="+mn-cs"/>
              </a:rPr>
              <a:t>来预测标签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ps</a:t>
            </a:r>
            <a:r>
              <a:rPr lang="zh-CN" altLang="en-US" sz="1200" b="0" i="0" kern="1200" dirty="0">
                <a:solidFill>
                  <a:schemeClr val="tx1"/>
                </a:solidFill>
                <a:effectLst/>
                <a:latin typeface="+mn-lt"/>
                <a:ea typeface="+mn-ea"/>
                <a:cs typeface="+mn-cs"/>
              </a:rPr>
              <a:t>，这个括号的可以不说：基于传统的隐空间点或基于样式的隐空间点</a:t>
            </a:r>
            <a:r>
              <a:rPr lang="en" altLang="zh-CN" sz="1200" b="0" i="0" kern="1200" dirty="0">
                <a:solidFill>
                  <a:schemeClr val="tx1"/>
                </a:solidFill>
                <a:effectLst/>
                <a:latin typeface="+mn-lt"/>
                <a:ea typeface="+mn-ea"/>
                <a:cs typeface="+mn-cs"/>
              </a:rPr>
              <a:t>w-</a:t>
            </a:r>
            <a:r>
              <a:rPr lang="zh-CN" altLang="en-US" sz="1200" b="0" i="0" kern="1200" dirty="0">
                <a:solidFill>
                  <a:schemeClr val="tx1"/>
                </a:solidFill>
                <a:effectLst/>
                <a:latin typeface="+mn-lt"/>
                <a:ea typeface="+mn-ea"/>
                <a:cs typeface="+mn-cs"/>
              </a:rPr>
              <a:t>并且</a:t>
            </a:r>
            <a:r>
              <a:rPr lang="zh-CN" altLang="en-US" sz="1200" b="1" i="0" kern="1200" dirty="0">
                <a:solidFill>
                  <a:schemeClr val="tx1"/>
                </a:solidFill>
                <a:effectLst/>
                <a:latin typeface="+mn-lt"/>
                <a:ea typeface="+mn-ea"/>
                <a:cs typeface="+mn-cs"/>
              </a:rPr>
              <a:t>根据这个超平面对这些隐空间点（</a:t>
            </a:r>
            <a:r>
              <a:rPr lang="en-US" altLang="zh-CN" sz="1200" b="1" i="0" kern="1200" dirty="0">
                <a:solidFill>
                  <a:schemeClr val="tx1"/>
                </a:solidFill>
                <a:effectLst/>
                <a:latin typeface="+mn-lt"/>
                <a:ea typeface="+mn-ea"/>
                <a:cs typeface="+mn-cs"/>
              </a:rPr>
              <a:t>512</a:t>
            </a:r>
            <a:r>
              <a:rPr lang="zh-CN" altLang="en-US" sz="1200" b="1" i="0" kern="1200" dirty="0">
                <a:solidFill>
                  <a:schemeClr val="tx1"/>
                </a:solidFill>
                <a:effectLst/>
                <a:latin typeface="+mn-lt"/>
                <a:ea typeface="+mn-ea"/>
                <a:cs typeface="+mn-cs"/>
              </a:rPr>
              <a:t>维</a:t>
            </a:r>
            <a:r>
              <a:rPr lang="en-US" altLang="zh-CN" sz="1200" b="1" i="0" kern="1200" dirty="0">
                <a:solidFill>
                  <a:schemeClr val="tx1"/>
                </a:solidFill>
                <a:effectLst/>
                <a:latin typeface="+mn-lt"/>
                <a:ea typeface="+mn-ea"/>
                <a:cs typeface="+mn-cs"/>
              </a:rPr>
              <a:t>,10000</a:t>
            </a:r>
            <a:r>
              <a:rPr lang="zh-CN" altLang="en-US" sz="1200" b="1" i="0" kern="1200" dirty="0">
                <a:solidFill>
                  <a:schemeClr val="tx1"/>
                </a:solidFill>
                <a:effectLst/>
                <a:latin typeface="+mn-lt"/>
                <a:ea typeface="+mn-ea"/>
                <a:cs typeface="+mn-cs"/>
              </a:rPr>
              <a:t>个点）进行分类</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④用</a:t>
            </a:r>
            <a:r>
              <a:rPr lang="zh-CN" altLang="en-US" sz="1200" b="1" i="0" kern="1200" dirty="0">
                <a:solidFill>
                  <a:schemeClr val="tx1"/>
                </a:solidFill>
                <a:effectLst/>
                <a:latin typeface="+mn-lt"/>
                <a:ea typeface="+mn-ea"/>
                <a:cs typeface="+mn-cs"/>
              </a:rPr>
              <a:t>条件熵</a:t>
            </a:r>
            <a:r>
              <a:rPr lang="en" altLang="zh-CN" sz="1200" b="1" i="0" kern="1200" dirty="0">
                <a:solidFill>
                  <a:schemeClr val="tx1"/>
                </a:solidFill>
                <a:effectLst/>
                <a:latin typeface="+mn-lt"/>
                <a:ea typeface="+mn-ea"/>
                <a:cs typeface="+mn-cs"/>
              </a:rPr>
              <a:t>H(Y |X)</a:t>
            </a:r>
            <a:r>
              <a:rPr lang="zh-CN" altLang="en-US" sz="1200" b="1" i="0" kern="1200" dirty="0">
                <a:solidFill>
                  <a:schemeClr val="tx1"/>
                </a:solidFill>
                <a:effectLst/>
                <a:latin typeface="+mn-lt"/>
                <a:ea typeface="+mn-ea"/>
                <a:cs typeface="+mn-cs"/>
              </a:rPr>
              <a:t>度量超平面将点划分为正确类别的能力</a:t>
            </a:r>
            <a:r>
              <a:rPr lang="zh-CN" altLang="en-US"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是</a:t>
            </a:r>
            <a:r>
              <a:rPr lang="en" altLang="zh-CN" sz="1200" b="0" i="0" kern="1200" dirty="0">
                <a:solidFill>
                  <a:schemeClr val="tx1"/>
                </a:solidFill>
                <a:effectLst/>
                <a:latin typeface="+mn-lt"/>
                <a:ea typeface="+mn-ea"/>
                <a:cs typeface="+mn-cs"/>
              </a:rPr>
              <a:t>SVM</a:t>
            </a:r>
            <a:r>
              <a:rPr lang="zh-CN" altLang="en-US" sz="1200" b="0" i="0" kern="1200" dirty="0">
                <a:solidFill>
                  <a:schemeClr val="tx1"/>
                </a:solidFill>
                <a:effectLst/>
                <a:latin typeface="+mn-lt"/>
                <a:ea typeface="+mn-ea"/>
                <a:cs typeface="+mn-cs"/>
              </a:rPr>
              <a:t>预测的类别，</a:t>
            </a:r>
            <a:r>
              <a:rPr lang="en"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是预先训练好的辅助分类器确定的类（作为真实类别）；</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试验结论看出：引入映射网络之后，耦合程度减弱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（因此，根据</a:t>
            </a:r>
            <a:r>
              <a:rPr lang="en" altLang="zh-CN" sz="1200" b="0" i="0" kern="1200" dirty="0">
                <a:solidFill>
                  <a:schemeClr val="tx1"/>
                </a:solidFill>
                <a:effectLst/>
                <a:latin typeface="+mn-lt"/>
                <a:ea typeface="+mn-ea"/>
                <a:cs typeface="+mn-cs"/>
              </a:rPr>
              <a:t>SVM</a:t>
            </a:r>
            <a:r>
              <a:rPr lang="zh-CN" altLang="en-US" sz="1200" b="0" i="0" kern="1200" dirty="0">
                <a:solidFill>
                  <a:schemeClr val="tx1"/>
                </a:solidFill>
                <a:effectLst/>
                <a:latin typeface="+mn-lt"/>
                <a:ea typeface="+mn-ea"/>
                <a:cs typeface="+mn-cs"/>
              </a:rPr>
              <a:t>确定样本在超平面的哪一边，条件熵告诉我们需要多少额外的信息来确定样本的真实类别。直觉上，如果隐空间中的变化因子是耦合的（非线性的），那么用超平面来分离样本点将会更加困难（需要更多的额外信息），产生高的条件熵。较低的值表示易于分离（可分性好），因此解耦程度更大）</a:t>
            </a: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18</a:t>
            </a:fld>
            <a:endParaRPr lang="zh-CN" altLang="en-US"/>
          </a:p>
        </p:txBody>
      </p:sp>
    </p:spTree>
    <p:extLst>
      <p:ext uri="{BB962C8B-B14F-4D97-AF65-F5344CB8AC3E}">
        <p14:creationId xmlns:p14="http://schemas.microsoft.com/office/powerpoint/2010/main" val="1492508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试验结果：</a:t>
            </a:r>
            <a:endParaRPr lang="en-US" altLang="zh-CN" dirty="0"/>
          </a:p>
          <a:p>
            <a:r>
              <a:rPr lang="zh-CN" altLang="en-US" dirty="0"/>
              <a:t>左图：部分结果图片</a:t>
            </a:r>
            <a:endParaRPr lang="en-US" altLang="zh-CN" dirty="0"/>
          </a:p>
          <a:p>
            <a:r>
              <a:rPr lang="zh-CN" altLang="en-US" dirty="0"/>
              <a:t>右图：</a:t>
            </a:r>
            <a:endParaRPr lang="en-US" altLang="zh-CN" dirty="0"/>
          </a:p>
          <a:p>
            <a:r>
              <a:rPr lang="en-US" altLang="zh-CN" dirty="0"/>
              <a:t>1</a:t>
            </a:r>
            <a:r>
              <a:rPr lang="zh-CN" altLang="en-US" dirty="0"/>
              <a:t>、增加</a:t>
            </a:r>
            <a:r>
              <a:rPr lang="zh-CN" altLang="en-US" sz="1200" b="0" i="0" u="none" strike="noStrike" kern="1200" dirty="0">
                <a:solidFill>
                  <a:schemeClr val="tx1"/>
                </a:solidFill>
                <a:effectLst/>
                <a:latin typeface="+mn-lt"/>
                <a:ea typeface="+mn-ea"/>
                <a:cs typeface="+mn-cs"/>
              </a:rPr>
              <a:t>映射网络的深度可以同时提高</a:t>
            </a:r>
            <a:r>
              <a:rPr lang="en-US" altLang="zh-CN" sz="1200" b="0" i="0" u="none" strike="noStrike" kern="1200" dirty="0">
                <a:solidFill>
                  <a:schemeClr val="tx1"/>
                </a:solidFill>
                <a:effectLst/>
                <a:latin typeface="+mn-lt"/>
                <a:ea typeface="+mn-ea"/>
                <a:cs typeface="+mn-cs"/>
              </a:rPr>
              <a:t>W</a:t>
            </a:r>
            <a:r>
              <a:rPr lang="zh-CN" altLang="en-US" sz="1200" b="0" i="0" u="none" strike="noStrike" kern="1200" dirty="0">
                <a:solidFill>
                  <a:schemeClr val="tx1"/>
                </a:solidFill>
                <a:effectLst/>
                <a:latin typeface="+mn-lt"/>
                <a:ea typeface="+mn-ea"/>
                <a:cs typeface="+mn-cs"/>
              </a:rPr>
              <a:t>生成图像的质量（</a:t>
            </a:r>
            <a:r>
              <a:rPr lang="en-US" altLang="zh-CN" sz="1200" b="0" i="0" u="none" strike="noStrike" kern="1200" dirty="0">
                <a:solidFill>
                  <a:schemeClr val="tx1"/>
                </a:solidFill>
                <a:effectLst/>
                <a:latin typeface="+mn-lt"/>
                <a:ea typeface="+mn-ea"/>
                <a:cs typeface="+mn-cs"/>
              </a:rPr>
              <a:t>FID</a:t>
            </a:r>
            <a:r>
              <a:rPr lang="zh-CN" altLang="en-US" sz="1200" b="0" i="0" u="none" strike="noStrike" kern="1200" dirty="0">
                <a:solidFill>
                  <a:schemeClr val="tx1"/>
                </a:solidFill>
                <a:effectLst/>
                <a:latin typeface="+mn-lt"/>
                <a:ea typeface="+mn-ea"/>
                <a:cs typeface="+mn-cs"/>
              </a:rPr>
              <a:t>）和可分性。</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、生成图像的质量（</a:t>
            </a:r>
            <a:r>
              <a:rPr lang="en-US" altLang="zh-CN" sz="1200" b="0" i="0" u="none" strike="noStrike" kern="1200" dirty="0">
                <a:solidFill>
                  <a:schemeClr val="tx1"/>
                </a:solidFill>
                <a:effectLst/>
                <a:latin typeface="+mn-lt"/>
                <a:ea typeface="+mn-ea"/>
                <a:cs typeface="+mn-cs"/>
              </a:rPr>
              <a:t>FID</a:t>
            </a:r>
            <a:r>
              <a:rPr lang="zh-CN" altLang="en-US" sz="1200" b="0" i="0" u="none" strike="noStrike" kern="1200" dirty="0">
                <a:solidFill>
                  <a:schemeClr val="tx1"/>
                </a:solidFill>
                <a:effectLst/>
                <a:latin typeface="+mn-lt"/>
                <a:ea typeface="+mn-ea"/>
                <a:cs typeface="+mn-cs"/>
              </a:rPr>
              <a:t>）和可分性呈现相关性，代表之前的假设正确。</a:t>
            </a:r>
            <a:endParaRPr lang="zh-CN" altLang="en-US" dirty="0"/>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19</a:t>
            </a:fld>
            <a:endParaRPr lang="zh-CN" altLang="en-US"/>
          </a:p>
        </p:txBody>
      </p:sp>
    </p:spTree>
    <p:extLst>
      <p:ext uri="{BB962C8B-B14F-4D97-AF65-F5344CB8AC3E}">
        <p14:creationId xmlns:p14="http://schemas.microsoft.com/office/powerpoint/2010/main" val="984063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2</a:t>
            </a:fld>
            <a:endParaRPr lang="zh-CN" altLang="en-US"/>
          </a:p>
        </p:txBody>
      </p:sp>
    </p:spTree>
    <p:extLst>
      <p:ext uri="{BB962C8B-B14F-4D97-AF65-F5344CB8AC3E}">
        <p14:creationId xmlns:p14="http://schemas.microsoft.com/office/powerpoint/2010/main" val="3495323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使用相同</a:t>
            </a:r>
            <a:r>
              <a:rPr lang="en" altLang="zh-CN" sz="1200" b="0" i="0" kern="1200" dirty="0">
                <a:solidFill>
                  <a:schemeClr val="tx1"/>
                </a:solidFill>
                <a:effectLst/>
                <a:latin typeface="+mn-lt"/>
                <a:ea typeface="+mn-ea"/>
                <a:cs typeface="+mn-cs"/>
              </a:rPr>
              <a:t>latent code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不同噪声作为输入；</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整体特征是相似的，比如面部等，</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细节，比如头发的形状有较大的不同；</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个不同的随机噪声输入产生的图像的标准差，较亮部分是标准差较大的部分（受不同的噪声输入影响较大的部分，头发等部分），而面部姿势等高级特征受随机变化的影响小很多。</a:t>
            </a:r>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显示了在相同底层图像输入不同的噪声实现的随机变化。噪声只影响随机方面，而保留了整体结构和身份、面部等高级特征。</a:t>
            </a:r>
            <a:endParaRPr lang="zh-CN" altLang="en-US" dirty="0"/>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20</a:t>
            </a:fld>
            <a:endParaRPr lang="zh-CN" altLang="en-US"/>
          </a:p>
        </p:txBody>
      </p:sp>
    </p:spTree>
    <p:extLst>
      <p:ext uri="{BB962C8B-B14F-4D97-AF65-F5344CB8AC3E}">
        <p14:creationId xmlns:p14="http://schemas.microsoft.com/office/powerpoint/2010/main" val="813158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上图说明了将随机变化应用于不同的层的效果（将噪声输入不同层）。</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噪声加入了所有层；</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没有噪声；</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在精细层（</a:t>
            </a:r>
            <a:r>
              <a:rPr lang="en" altLang="zh-CN" sz="1200" b="0" i="0" kern="1200" dirty="0">
                <a:solidFill>
                  <a:schemeClr val="tx1"/>
                </a:solidFill>
                <a:effectLst/>
                <a:latin typeface="+mn-lt"/>
                <a:ea typeface="+mn-ea"/>
                <a:cs typeface="+mn-cs"/>
              </a:rPr>
              <a:t>fine layers</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64-1024</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加入噪声；</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在粗糙层（</a:t>
            </a:r>
            <a:r>
              <a:rPr lang="en" altLang="zh-CN" sz="1200" b="0" i="0" kern="1200" dirty="0">
                <a:solidFill>
                  <a:schemeClr val="tx1"/>
                </a:solidFill>
                <a:effectLst/>
                <a:latin typeface="+mn-lt"/>
                <a:ea typeface="+mn-ea"/>
                <a:cs typeface="+mn-cs"/>
              </a:rPr>
              <a:t>coarse layer</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4-32</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加入噪声。</a:t>
            </a:r>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粗糙的噪声导致头发大规模卷曲，背景特征更大，而细小的噪声则使头发卷曲更细，背景细节更细，皮肤毛孔更细。</a:t>
            </a:r>
            <a:endParaRPr lang="zh-CN" altLang="en-US" dirty="0"/>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21</a:t>
            </a:fld>
            <a:endParaRPr lang="zh-CN" altLang="en-US"/>
          </a:p>
        </p:txBody>
      </p:sp>
    </p:spTree>
    <p:extLst>
      <p:ext uri="{BB962C8B-B14F-4D97-AF65-F5344CB8AC3E}">
        <p14:creationId xmlns:p14="http://schemas.microsoft.com/office/powerpoint/2010/main" val="676340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在不同的</a:t>
            </a:r>
            <a:r>
              <a:rPr lang="en-US" altLang="zh-CN" sz="1200" b="0" i="0" kern="1200" dirty="0">
                <a:solidFill>
                  <a:schemeClr val="tx1"/>
                </a:solidFill>
                <a:effectLst/>
                <a:latin typeface="+mn-lt"/>
                <a:ea typeface="+mn-ea"/>
                <a:cs typeface="+mn-cs"/>
              </a:rPr>
              <a:t>layer</a:t>
            </a:r>
            <a:r>
              <a:rPr lang="zh-CN" altLang="en-US" sz="1200" b="0" i="0" kern="1200" dirty="0">
                <a:solidFill>
                  <a:schemeClr val="tx1"/>
                </a:solidFill>
                <a:effectLst/>
                <a:latin typeface="+mn-lt"/>
                <a:ea typeface="+mn-ea"/>
                <a:cs typeface="+mn-cs"/>
              </a:rPr>
              <a:t>，用</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style</a:t>
            </a:r>
            <a:r>
              <a:rPr lang="zh-CN" altLang="en-US" sz="1200" b="0" i="0" kern="1200" dirty="0">
                <a:solidFill>
                  <a:schemeClr val="tx1"/>
                </a:solidFill>
                <a:effectLst/>
                <a:latin typeface="+mn-lt"/>
                <a:ea typeface="+mn-ea"/>
                <a:cs typeface="+mn-cs"/>
              </a:rPr>
              <a:t>来覆盖</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style</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a:t>
            </a:r>
            <a:r>
              <a:rPr lang="zh-CN" altLang="en-US" sz="1200" b="1" i="0" kern="1200" dirty="0">
                <a:solidFill>
                  <a:schemeClr val="tx1"/>
                </a:solidFill>
                <a:effectLst/>
                <a:latin typeface="+mn-lt"/>
                <a:ea typeface="+mn-ea"/>
                <a:cs typeface="+mn-cs"/>
              </a:rPr>
              <a:t>粗糙分辨率（</a:t>
            </a:r>
            <a:r>
              <a:rPr lang="en-US" altLang="zh-CN" sz="1200" b="1" i="0" kern="1200" dirty="0">
                <a:solidFill>
                  <a:schemeClr val="tx1"/>
                </a:solidFill>
                <a:effectLst/>
                <a:latin typeface="+mn-lt"/>
                <a:ea typeface="+mn-ea"/>
                <a:cs typeface="+mn-cs"/>
              </a:rPr>
              <a:t>4-8</a:t>
            </a:r>
            <a:r>
              <a:rPr lang="zh-CN" altLang="en-US" sz="1200" b="1" i="0" kern="1200" dirty="0">
                <a:solidFill>
                  <a:schemeClr val="tx1"/>
                </a:solidFill>
                <a:effectLst/>
                <a:latin typeface="+mn-lt"/>
                <a:ea typeface="+mn-ea"/>
                <a:cs typeface="+mn-cs"/>
              </a:rPr>
              <a:t>）覆盖：</a:t>
            </a:r>
            <a:r>
              <a:rPr lang="zh-CN" altLang="en-US" sz="1200" b="0" i="0" kern="1200" dirty="0">
                <a:solidFill>
                  <a:schemeClr val="tx1"/>
                </a:solidFill>
                <a:effectLst/>
                <a:latin typeface="+mn-lt"/>
                <a:ea typeface="+mn-ea"/>
                <a:cs typeface="+mn-cs"/>
              </a:rPr>
              <a:t>高级特征（姿势、头发样式、脸的形状和眼镜）从</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图像中复制而来，而目标图像的颜色（眼睛、头发、光线）和更精细的面部特征被保留下来。说明</a:t>
            </a:r>
            <a:r>
              <a:rPr lang="zh-CN" altLang="en-US" sz="1200" b="1" i="0" kern="1200" dirty="0">
                <a:solidFill>
                  <a:schemeClr val="tx1"/>
                </a:solidFill>
                <a:effectLst/>
                <a:latin typeface="+mn-lt"/>
                <a:ea typeface="+mn-ea"/>
                <a:cs typeface="+mn-cs"/>
              </a:rPr>
              <a:t>该尺度的样式控制了生成图像的高级特征</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a:t>
            </a:r>
            <a:r>
              <a:rPr lang="zh-CN" altLang="en-US" sz="1200" b="1" i="0" kern="1200" dirty="0">
                <a:solidFill>
                  <a:schemeClr val="tx1"/>
                </a:solidFill>
                <a:effectLst/>
                <a:latin typeface="+mn-lt"/>
                <a:ea typeface="+mn-ea"/>
                <a:cs typeface="+mn-cs"/>
              </a:rPr>
              <a:t>中间层（</a:t>
            </a:r>
            <a:r>
              <a:rPr lang="en-US" altLang="zh-CN" sz="1200" b="1" i="0" kern="1200" dirty="0">
                <a:solidFill>
                  <a:schemeClr val="tx1"/>
                </a:solidFill>
                <a:effectLst/>
                <a:latin typeface="+mn-lt"/>
                <a:ea typeface="+mn-ea"/>
                <a:cs typeface="+mn-cs"/>
              </a:rPr>
              <a:t>16-32</a:t>
            </a:r>
            <a:r>
              <a:rPr lang="zh-CN" altLang="en-US" sz="1200" b="1" i="0" kern="1200" dirty="0">
                <a:solidFill>
                  <a:schemeClr val="tx1"/>
                </a:solidFill>
                <a:effectLst/>
                <a:latin typeface="+mn-lt"/>
                <a:ea typeface="+mn-ea"/>
                <a:cs typeface="+mn-cs"/>
              </a:rPr>
              <a:t>）覆盖：</a:t>
            </a:r>
            <a:r>
              <a:rPr lang="zh-CN" altLang="en-US" sz="1200" b="0" i="0" kern="1200" dirty="0">
                <a:solidFill>
                  <a:schemeClr val="tx1"/>
                </a:solidFill>
                <a:effectLst/>
                <a:latin typeface="+mn-lt"/>
                <a:ea typeface="+mn-ea"/>
                <a:cs typeface="+mn-cs"/>
              </a:rPr>
              <a:t>较小尺度的面部特征（头发的样式、眼睛的闭合）从</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图像中复制而来。说明</a:t>
            </a:r>
            <a:r>
              <a:rPr lang="zh-CN" altLang="en-US" sz="1200" b="1" i="0" kern="1200" dirty="0">
                <a:solidFill>
                  <a:schemeClr val="tx1"/>
                </a:solidFill>
                <a:effectLst/>
                <a:latin typeface="+mn-lt"/>
                <a:ea typeface="+mn-ea"/>
                <a:cs typeface="+mn-cs"/>
              </a:rPr>
              <a:t>该尺度的样式控制了生成图像的较小尺度的面部特征</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a:t>
            </a:r>
            <a:r>
              <a:rPr lang="zh-CN" altLang="en-US" sz="1200" b="1" i="0" kern="1200" dirty="0">
                <a:solidFill>
                  <a:schemeClr val="tx1"/>
                </a:solidFill>
                <a:effectLst/>
                <a:latin typeface="+mn-lt"/>
                <a:ea typeface="+mn-ea"/>
                <a:cs typeface="+mn-cs"/>
              </a:rPr>
              <a:t>精细分辨率</a:t>
            </a:r>
            <a:r>
              <a:rPr lang="en-US" altLang="zh-CN" sz="1200" b="1" i="0" kern="1200" dirty="0">
                <a:solidFill>
                  <a:schemeClr val="tx1"/>
                </a:solidFill>
                <a:effectLst/>
                <a:latin typeface="+mn-lt"/>
                <a:ea typeface="+mn-ea"/>
                <a:cs typeface="+mn-cs"/>
              </a:rPr>
              <a:t>(642 - 1024)</a:t>
            </a:r>
            <a:r>
              <a:rPr lang="zh-CN" altLang="en-US" sz="1200" b="1" i="0" kern="1200" dirty="0">
                <a:solidFill>
                  <a:schemeClr val="tx1"/>
                </a:solidFill>
                <a:effectLst/>
                <a:latin typeface="+mn-lt"/>
                <a:ea typeface="+mn-ea"/>
                <a:cs typeface="+mn-cs"/>
              </a:rPr>
              <a:t>覆盖：</a:t>
            </a:r>
            <a:r>
              <a:rPr lang="zh-CN" altLang="en-US" sz="1200" b="0" i="0" kern="1200" dirty="0">
                <a:solidFill>
                  <a:schemeClr val="tx1"/>
                </a:solidFill>
                <a:effectLst/>
                <a:latin typeface="+mn-lt"/>
                <a:ea typeface="+mn-ea"/>
                <a:cs typeface="+mn-cs"/>
              </a:rPr>
              <a:t>颜色从</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图像中复制而来。说明</a:t>
            </a:r>
            <a:r>
              <a:rPr lang="zh-CN" altLang="en-US" sz="1200" b="1" i="0" kern="1200" dirty="0">
                <a:solidFill>
                  <a:schemeClr val="tx1"/>
                </a:solidFill>
                <a:effectLst/>
                <a:latin typeface="+mn-lt"/>
                <a:ea typeface="+mn-ea"/>
                <a:cs typeface="+mn-cs"/>
              </a:rPr>
              <a:t>该尺度的样式控制了生成图像的更低尺度的特征</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颜色</a:t>
            </a:r>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22</a:t>
            </a:fld>
            <a:endParaRPr lang="zh-CN" altLang="en-US"/>
          </a:p>
        </p:txBody>
      </p:sp>
    </p:spTree>
    <p:extLst>
      <p:ext uri="{BB962C8B-B14F-4D97-AF65-F5344CB8AC3E}">
        <p14:creationId xmlns:p14="http://schemas.microsoft.com/office/powerpoint/2010/main" val="2707114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23</a:t>
            </a:fld>
            <a:endParaRPr lang="zh-CN" altLang="en-US"/>
          </a:p>
        </p:txBody>
      </p:sp>
    </p:spTree>
    <p:extLst>
      <p:ext uri="{BB962C8B-B14F-4D97-AF65-F5344CB8AC3E}">
        <p14:creationId xmlns:p14="http://schemas.microsoft.com/office/powerpoint/2010/main" val="2573360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3</a:t>
            </a:fld>
            <a:endParaRPr lang="zh-CN" altLang="en-US"/>
          </a:p>
        </p:txBody>
      </p:sp>
    </p:spTree>
    <p:extLst>
      <p:ext uri="{BB962C8B-B14F-4D97-AF65-F5344CB8AC3E}">
        <p14:creationId xmlns:p14="http://schemas.microsoft.com/office/powerpoint/2010/main" val="1231543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在图像领域，</a:t>
            </a:r>
            <a:r>
              <a:rPr lang="en-US" altLang="zh-CN" dirty="0"/>
              <a:t>GAN</a:t>
            </a:r>
            <a:r>
              <a:rPr lang="zh-CN" altLang="en-US" dirty="0"/>
              <a:t>一直以来都在解决两个重要的难题：</a:t>
            </a:r>
            <a:br>
              <a:rPr lang="en-US" altLang="zh-CN" dirty="0"/>
            </a:br>
            <a:r>
              <a:rPr lang="en-US" altLang="zh-CN" dirty="0"/>
              <a:t>1</a:t>
            </a:r>
            <a:r>
              <a:rPr lang="zh-CN" altLang="en-US" dirty="0"/>
              <a:t>、生成高清晰度和高质量的图片</a:t>
            </a:r>
            <a:endParaRPr lang="en-US" altLang="zh-CN" dirty="0"/>
          </a:p>
          <a:p>
            <a:r>
              <a:rPr lang="en-US" altLang="zh-CN" dirty="0"/>
              <a:t>2</a:t>
            </a:r>
            <a:r>
              <a:rPr lang="zh-CN" altLang="en-US" dirty="0"/>
              <a:t>、实现风格控制 </a:t>
            </a:r>
            <a:r>
              <a:rPr lang="en-US" altLang="zh-CN" dirty="0"/>
              <a:t>&amp; </a:t>
            </a:r>
            <a:r>
              <a:rPr lang="zh-CN" altLang="en-US" dirty="0"/>
              <a:t>风格插值</a:t>
            </a:r>
            <a:endParaRPr lang="en-US" altLang="zh-CN" dirty="0"/>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4</a:t>
            </a:fld>
            <a:endParaRPr lang="zh-CN" altLang="en-US"/>
          </a:p>
        </p:txBody>
      </p:sp>
    </p:spTree>
    <p:extLst>
      <p:ext uri="{BB962C8B-B14F-4D97-AF65-F5344CB8AC3E}">
        <p14:creationId xmlns:p14="http://schemas.microsoft.com/office/powerpoint/2010/main" val="3142250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在第一个难题上，目前已经有大量提升生成图像清晰度和质量的工作，例如</a:t>
            </a:r>
            <a:r>
              <a:rPr lang="en-US" altLang="zh-CN" sz="1200" b="0" i="0" u="none" strike="noStrike" kern="1200" dirty="0" err="1">
                <a:solidFill>
                  <a:schemeClr val="tx1"/>
                </a:solidFill>
                <a:effectLst/>
                <a:latin typeface="+mn-lt"/>
                <a:ea typeface="+mn-ea"/>
                <a:cs typeface="+mn-cs"/>
              </a:rPr>
              <a:t>ProGAN</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err="1">
                <a:solidFill>
                  <a:schemeClr val="tx1"/>
                </a:solidFill>
                <a:effectLst/>
                <a:latin typeface="+mn-lt"/>
                <a:ea typeface="+mn-ea"/>
                <a:cs typeface="+mn-cs"/>
              </a:rPr>
              <a:t>ProGAN</a:t>
            </a:r>
            <a:r>
              <a:rPr lang="zh-CN" altLang="en-US" sz="1200" b="0" i="0" u="none" strike="noStrike" kern="1200" dirty="0">
                <a:solidFill>
                  <a:schemeClr val="tx1"/>
                </a:solidFill>
                <a:effectLst/>
                <a:latin typeface="+mn-lt"/>
                <a:ea typeface="+mn-ea"/>
                <a:cs typeface="+mn-cs"/>
              </a:rPr>
              <a:t>是</a:t>
            </a:r>
            <a:r>
              <a:rPr lang="en-US" altLang="zh-CN" sz="1200" b="0" i="0" u="none" strike="noStrike" kern="1200" dirty="0">
                <a:solidFill>
                  <a:schemeClr val="tx1"/>
                </a:solidFill>
                <a:effectLst/>
                <a:latin typeface="+mn-lt"/>
                <a:ea typeface="+mn-ea"/>
                <a:cs typeface="+mn-cs"/>
              </a:rPr>
              <a:t>NVIDIA</a:t>
            </a:r>
            <a:r>
              <a:rPr lang="zh-CN" altLang="en-US" sz="1200" b="0" i="0" u="none" strike="noStrike" kern="1200" dirty="0">
                <a:solidFill>
                  <a:schemeClr val="tx1"/>
                </a:solidFill>
                <a:effectLst/>
                <a:latin typeface="+mn-lt"/>
                <a:ea typeface="+mn-ea"/>
                <a:cs typeface="+mn-cs"/>
              </a:rPr>
              <a:t>与</a:t>
            </a:r>
            <a:r>
              <a:rPr lang="en-US" altLang="zh-CN" sz="1200" b="0" i="0" u="none" strike="noStrike" kern="1200" dirty="0">
                <a:solidFill>
                  <a:schemeClr val="tx1"/>
                </a:solidFill>
                <a:effectLst/>
                <a:latin typeface="+mn-lt"/>
                <a:ea typeface="+mn-ea"/>
                <a:cs typeface="+mn-cs"/>
              </a:rPr>
              <a:t>2017</a:t>
            </a:r>
            <a:r>
              <a:rPr lang="zh-CN" altLang="en-US" sz="1200" b="0" i="0" u="none" strike="noStrike" kern="1200" dirty="0">
                <a:solidFill>
                  <a:schemeClr val="tx1"/>
                </a:solidFill>
                <a:effectLst/>
                <a:latin typeface="+mn-lt"/>
                <a:ea typeface="+mn-ea"/>
                <a:cs typeface="+mn-cs"/>
              </a:rPr>
              <a:t>年提出，它成功地解决了生成高分辨率图像</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如</a:t>
            </a:r>
            <a:r>
              <a:rPr lang="en-US" altLang="zh-CN" sz="1200" b="0" i="0" u="none" strike="noStrike" kern="1200" dirty="0">
                <a:solidFill>
                  <a:schemeClr val="tx1"/>
                </a:solidFill>
                <a:effectLst/>
                <a:latin typeface="+mn-lt"/>
                <a:ea typeface="+mn-ea"/>
                <a:cs typeface="+mn-cs"/>
              </a:rPr>
              <a:t>1024×1024)</a:t>
            </a:r>
            <a:r>
              <a:rPr lang="zh-CN" altLang="en-US" sz="1200" b="0" i="0" u="none" strike="noStrike" kern="1200" dirty="0">
                <a:solidFill>
                  <a:schemeClr val="tx1"/>
                </a:solidFill>
                <a:effectLst/>
                <a:latin typeface="+mn-lt"/>
                <a:ea typeface="+mn-ea"/>
                <a:cs typeface="+mn-cs"/>
              </a:rPr>
              <a:t>的问题。</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err="1">
                <a:solidFill>
                  <a:schemeClr val="tx1"/>
                </a:solidFill>
                <a:effectLst/>
                <a:latin typeface="+mn-lt"/>
                <a:ea typeface="+mn-ea"/>
                <a:cs typeface="+mn-cs"/>
              </a:rPr>
              <a:t>ProGAN</a:t>
            </a:r>
            <a:r>
              <a:rPr lang="zh-CN" altLang="en-US" sz="1200" b="0" i="0" u="none" strike="noStrike" kern="1200" dirty="0">
                <a:solidFill>
                  <a:schemeClr val="tx1"/>
                </a:solidFill>
                <a:effectLst/>
                <a:latin typeface="+mn-lt"/>
                <a:ea typeface="+mn-ea"/>
                <a:cs typeface="+mn-cs"/>
              </a:rPr>
              <a:t>的关键创新</a:t>
            </a:r>
            <a:r>
              <a:rPr lang="zh-CN" altLang="en-US" sz="1200" b="0" i="0" u="none" strike="noStrike" kern="1200">
                <a:solidFill>
                  <a:schemeClr val="tx1"/>
                </a:solidFill>
                <a:effectLst/>
                <a:latin typeface="+mn-lt"/>
                <a:ea typeface="+mn-ea"/>
                <a:cs typeface="+mn-cs"/>
              </a:rPr>
              <a:t>之处：</a:t>
            </a:r>
            <a:r>
              <a:rPr lang="zh-CN" altLang="en-US" sz="1200" b="0" i="0" u="none" strike="noStrike" kern="1200" dirty="0">
                <a:solidFill>
                  <a:schemeClr val="tx1"/>
                </a:solidFill>
                <a:effectLst/>
                <a:latin typeface="+mn-lt"/>
                <a:ea typeface="+mn-ea"/>
                <a:cs typeface="+mn-cs"/>
              </a:rPr>
              <a:t>渐进式训练</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从训练分辨率非常低的</a:t>
            </a:r>
            <a:r>
              <a:rPr lang="en-US" altLang="zh-CN" sz="1200" b="0" i="0" u="none" strike="noStrike" kern="1200" dirty="0">
                <a:solidFill>
                  <a:schemeClr val="tx1"/>
                </a:solidFill>
                <a:effectLst/>
                <a:latin typeface="+mn-lt"/>
                <a:ea typeface="+mn-ea"/>
                <a:cs typeface="+mn-cs"/>
              </a:rPr>
              <a:t>GAN</a:t>
            </a:r>
            <a:r>
              <a:rPr lang="zh-CN" altLang="en-US" sz="1200" b="0" i="0" u="none" strike="noStrike" kern="1200" dirty="0">
                <a:solidFill>
                  <a:schemeClr val="tx1"/>
                </a:solidFill>
                <a:effectLst/>
                <a:latin typeface="+mn-lt"/>
                <a:ea typeface="+mn-ea"/>
                <a:cs typeface="+mn-cs"/>
              </a:rPr>
              <a:t>开始，每次都增加一个更高的分辨率层，直至最后即可生成非常高分辨率的图像。</a:t>
            </a:r>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5</a:t>
            </a:fld>
            <a:endParaRPr lang="zh-CN" altLang="en-US"/>
          </a:p>
        </p:txBody>
      </p:sp>
    </p:spTree>
    <p:extLst>
      <p:ext uri="{BB962C8B-B14F-4D97-AF65-F5344CB8AC3E}">
        <p14:creationId xmlns:p14="http://schemas.microsoft.com/office/powerpoint/2010/main" val="271692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但是第二个难题（</a:t>
            </a:r>
            <a:r>
              <a:rPr lang="zh-CN" altLang="en-US" dirty="0"/>
              <a:t>实现风格控制 </a:t>
            </a:r>
            <a:r>
              <a:rPr lang="en-US" altLang="zh-CN" dirty="0"/>
              <a:t>&amp; </a:t>
            </a:r>
            <a:r>
              <a:rPr lang="zh-CN" altLang="en-US" dirty="0"/>
              <a:t>风格插值</a:t>
            </a:r>
            <a:r>
              <a:rPr lang="zh-CN" altLang="en-US" sz="1200" b="0" i="0" u="none" strike="noStrike" kern="1200" dirty="0">
                <a:solidFill>
                  <a:schemeClr val="tx1"/>
                </a:solidFill>
                <a:effectLst/>
                <a:latin typeface="+mn-lt"/>
                <a:ea typeface="+mn-ea"/>
                <a:cs typeface="+mn-cs"/>
              </a:rPr>
              <a:t>）的解决却相对来说困难一些，</a:t>
            </a:r>
            <a:r>
              <a:rPr lang="zh-CN" altLang="en-US" dirty="0"/>
              <a:t>这是因为传统</a:t>
            </a:r>
            <a:r>
              <a:rPr lang="en-US" altLang="zh-CN" dirty="0"/>
              <a:t>GAN</a:t>
            </a:r>
            <a:r>
              <a:rPr lang="zh-CN" altLang="en-US" dirty="0"/>
              <a:t>结构不是很适用与风格控制。</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这里是传统</a:t>
            </a:r>
            <a:r>
              <a:rPr lang="en-US" altLang="zh-CN" dirty="0"/>
              <a:t>GAN</a:t>
            </a:r>
            <a:r>
              <a:rPr lang="zh-CN" altLang="en-US" dirty="0"/>
              <a:t>的模型示意图，</a:t>
            </a:r>
            <a:r>
              <a:rPr lang="en-US" altLang="zh-CN" dirty="0"/>
              <a:t>generator</a:t>
            </a:r>
            <a:r>
              <a:rPr lang="zh-CN" altLang="en-US"/>
              <a:t>的输入</a:t>
            </a:r>
            <a:r>
              <a:rPr lang="en-US" altLang="zh-CN"/>
              <a:t>latent</a:t>
            </a:r>
            <a:r>
              <a:rPr lang="zh-CN" altLang="en-US"/>
              <a:t> </a:t>
            </a:r>
            <a:r>
              <a:rPr lang="en-US" altLang="zh-CN"/>
              <a:t>code</a:t>
            </a:r>
            <a:r>
              <a:rPr lang="zh-CN" altLang="en-US"/>
              <a:t>一般</a:t>
            </a:r>
            <a:r>
              <a:rPr lang="zh-CN" altLang="en-US" dirty="0"/>
              <a:t>是从高斯分布中采样的随机向量</a:t>
            </a:r>
            <a:r>
              <a:rPr lang="en-US" altLang="zh-CN" dirty="0"/>
              <a:t>z</a:t>
            </a:r>
            <a:r>
              <a:rPr lang="zh-CN" altLang="en-US" dirty="0"/>
              <a:t>，</a:t>
            </a:r>
            <a:r>
              <a:rPr lang="en-US" altLang="zh-CN" dirty="0"/>
              <a:t>discriminator</a:t>
            </a:r>
            <a:r>
              <a:rPr lang="zh-CN" altLang="en-US" dirty="0"/>
              <a:t>的任务则是区分生成的图像和真实图像。</a:t>
            </a:r>
            <a:endParaRPr lang="en-US" altLang="zh-CN" dirty="0"/>
          </a:p>
          <a:p>
            <a:endParaRPr lang="en-US" altLang="zh-CN" dirty="0"/>
          </a:p>
          <a:p>
            <a:r>
              <a:rPr lang="zh-CN" altLang="en-US" dirty="0"/>
              <a:t>为了实现风格控制，本质上我们希望一个</a:t>
            </a:r>
            <a:r>
              <a:rPr lang="en-US" altLang="zh-CN" dirty="0"/>
              <a:t>latent</a:t>
            </a:r>
            <a:r>
              <a:rPr lang="zh-CN" altLang="en-US" dirty="0"/>
              <a:t> </a:t>
            </a:r>
            <a:r>
              <a:rPr lang="en-US" altLang="zh-CN" dirty="0"/>
              <a:t>code</a:t>
            </a:r>
            <a:r>
              <a:rPr lang="zh-CN" altLang="en-US" dirty="0"/>
              <a:t>每一维都可以表示一个</a:t>
            </a:r>
            <a:r>
              <a:rPr lang="en-US" altLang="zh-CN" dirty="0"/>
              <a:t>feature</a:t>
            </a:r>
            <a:r>
              <a:rPr lang="zh-CN" altLang="en-US" dirty="0"/>
              <a:t>，相互之间尽量独立。但是实际上由于训练数据的原因，</a:t>
            </a:r>
            <a:r>
              <a:rPr lang="en-US" altLang="zh-CN" dirty="0"/>
              <a:t>generator</a:t>
            </a:r>
            <a:r>
              <a:rPr lang="zh-CN" altLang="en-US" dirty="0"/>
              <a:t>对</a:t>
            </a:r>
            <a:r>
              <a:rPr lang="en-US" altLang="zh-CN" dirty="0"/>
              <a:t>latent</a:t>
            </a:r>
            <a:r>
              <a:rPr lang="zh-CN" altLang="en-US" dirty="0"/>
              <a:t> </a:t>
            </a:r>
            <a:r>
              <a:rPr lang="en-US" altLang="zh-CN" dirty="0"/>
              <a:t>code</a:t>
            </a:r>
            <a:r>
              <a:rPr lang="zh-CN" altLang="en-US" dirty="0"/>
              <a:t>进行了到图像的直接映射，故常常会出现多维控制了一个</a:t>
            </a:r>
            <a:r>
              <a:rPr lang="en-US" altLang="zh-CN" dirty="0"/>
              <a:t>feature</a:t>
            </a:r>
            <a:r>
              <a:rPr lang="zh-CN" altLang="en-US" dirty="0"/>
              <a:t>或者一维影响了多个</a:t>
            </a:r>
            <a:r>
              <a:rPr lang="en-US" altLang="zh-CN" dirty="0"/>
              <a:t>feature</a:t>
            </a:r>
            <a:r>
              <a:rPr lang="zh-CN" altLang="en-US" dirty="0"/>
              <a:t>的情况，这个现象就叫做特征纠缠。</a:t>
            </a:r>
            <a:endParaRPr lang="en-US" altLang="zh-CN" dirty="0"/>
          </a:p>
          <a:p>
            <a:r>
              <a:rPr lang="zh-CN" altLang="en-US" dirty="0"/>
              <a:t>由于特征纠缠的存在，传统</a:t>
            </a:r>
            <a:r>
              <a:rPr lang="en-US" altLang="zh-CN" dirty="0"/>
              <a:t>GAN</a:t>
            </a:r>
            <a:r>
              <a:rPr lang="zh-CN" altLang="en-US" dirty="0"/>
              <a:t>的框架不利于实现风格控制。</a:t>
            </a:r>
            <a:endParaRPr lang="en-US" altLang="zh-CN" dirty="0"/>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6</a:t>
            </a:fld>
            <a:endParaRPr lang="zh-CN" altLang="en-US"/>
          </a:p>
        </p:txBody>
      </p:sp>
    </p:spTree>
    <p:extLst>
      <p:ext uri="{BB962C8B-B14F-4D97-AF65-F5344CB8AC3E}">
        <p14:creationId xmlns:p14="http://schemas.microsoft.com/office/powerpoint/2010/main" val="309845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a:solidFill>
                  <a:schemeClr val="tx1"/>
                </a:solidFill>
                <a:effectLst/>
                <a:latin typeface="+mn-lt"/>
                <a:ea typeface="+mn-ea"/>
                <a:cs typeface="+mn-cs"/>
              </a:rPr>
              <a:t>StyleGAN</a:t>
            </a:r>
            <a:r>
              <a:rPr lang="zh-CN" altLang="en-US" sz="1200" b="0" i="0" u="none" strike="noStrike" kern="1200" dirty="0">
                <a:solidFill>
                  <a:schemeClr val="tx1"/>
                </a:solidFill>
                <a:effectLst/>
                <a:latin typeface="+mn-lt"/>
                <a:ea typeface="+mn-ea"/>
                <a:cs typeface="+mn-cs"/>
              </a:rPr>
              <a:t>则提出了一种新的</a:t>
            </a:r>
            <a:r>
              <a:rPr lang="en-US" altLang="zh-CN" sz="1200" b="0" i="0" u="none" strike="noStrike" kern="1200" dirty="0">
                <a:solidFill>
                  <a:schemeClr val="tx1"/>
                </a:solidFill>
                <a:effectLst/>
                <a:latin typeface="+mn-lt"/>
                <a:ea typeface="+mn-ea"/>
                <a:cs typeface="+mn-cs"/>
              </a:rPr>
              <a:t>GAN</a:t>
            </a:r>
            <a:r>
              <a:rPr lang="zh-CN" altLang="en-US" sz="1200" b="0" i="0" u="none" strike="noStrike" kern="1200" dirty="0">
                <a:solidFill>
                  <a:schemeClr val="tx1"/>
                </a:solidFill>
                <a:effectLst/>
                <a:latin typeface="+mn-lt"/>
                <a:ea typeface="+mn-ea"/>
                <a:cs typeface="+mn-cs"/>
              </a:rPr>
              <a:t>框架，它引入了</a:t>
            </a:r>
            <a:r>
              <a:rPr lang="en-US" altLang="zh-CN" sz="1200" b="0" i="0" u="none" strike="noStrike" kern="1200" dirty="0" err="1">
                <a:solidFill>
                  <a:schemeClr val="tx1"/>
                </a:solidFill>
                <a:effectLst/>
                <a:latin typeface="+mn-lt"/>
                <a:ea typeface="+mn-ea"/>
                <a:cs typeface="+mn-cs"/>
              </a:rPr>
              <a:t>ProGAN</a:t>
            </a:r>
            <a:r>
              <a:rPr lang="zh-CN" altLang="en-US" sz="1200" b="0" i="0" u="none" strike="noStrike" kern="1200" dirty="0">
                <a:solidFill>
                  <a:schemeClr val="tx1"/>
                </a:solidFill>
                <a:effectLst/>
                <a:latin typeface="+mn-lt"/>
                <a:ea typeface="+mn-ea"/>
                <a:cs typeface="+mn-cs"/>
              </a:rPr>
              <a:t>和风格迁移领域的成果，</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、可以生成高质量的图片</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、解决了风格控制的问题</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、可以实现风格插值</a:t>
            </a:r>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7</a:t>
            </a:fld>
            <a:endParaRPr lang="zh-CN" altLang="en-US"/>
          </a:p>
        </p:txBody>
      </p:sp>
    </p:spTree>
    <p:extLst>
      <p:ext uri="{BB962C8B-B14F-4D97-AF65-F5344CB8AC3E}">
        <p14:creationId xmlns:p14="http://schemas.microsoft.com/office/powerpoint/2010/main" val="3874730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a:solidFill>
                  <a:srgbClr val="8B0012"/>
                </a:solidFill>
                <a:latin typeface="Century Gothic" panose="020B0502020202020204" pitchFamily="34" charset="0"/>
                <a:ea typeface="微软雅黑" panose="020B0503020204020204" pitchFamily="34" charset="-122"/>
              </a:rPr>
              <a:t>StyleGAN</a:t>
            </a:r>
            <a:r>
              <a:rPr lang="zh-CN" altLang="en-US" sz="1200" dirty="0">
                <a:solidFill>
                  <a:srgbClr val="8B0012"/>
                </a:solidFill>
                <a:latin typeface="Century Gothic" panose="020B0502020202020204" pitchFamily="34" charset="0"/>
                <a:ea typeface="微软雅黑" panose="020B0503020204020204" pitchFamily="34" charset="-122"/>
              </a:rPr>
              <a:t>的总体框架，包括了</a:t>
            </a:r>
            <a:r>
              <a:rPr lang="en-US" altLang="zh-CN" sz="1200" dirty="0">
                <a:solidFill>
                  <a:srgbClr val="8B0012"/>
                </a:solidFill>
                <a:latin typeface="Century Gothic" panose="020B0502020202020204" pitchFamily="34" charset="0"/>
                <a:ea typeface="微软雅黑" panose="020B0503020204020204" pitchFamily="34" charset="-122"/>
              </a:rPr>
              <a:t>generator</a:t>
            </a:r>
            <a:r>
              <a:rPr lang="zh-CN" altLang="en-US" sz="1200" dirty="0">
                <a:solidFill>
                  <a:srgbClr val="8B0012"/>
                </a:solidFill>
                <a:latin typeface="Century Gothic" panose="020B0502020202020204" pitchFamily="34" charset="0"/>
                <a:ea typeface="微软雅黑" panose="020B0503020204020204" pitchFamily="34" charset="-122"/>
              </a:rPr>
              <a:t>和</a:t>
            </a:r>
            <a:r>
              <a:rPr lang="en-US" altLang="zh-CN" sz="1200" dirty="0">
                <a:solidFill>
                  <a:srgbClr val="8B0012"/>
                </a:solidFill>
                <a:latin typeface="Century Gothic" panose="020B0502020202020204" pitchFamily="34" charset="0"/>
                <a:ea typeface="微软雅黑" panose="020B0503020204020204" pitchFamily="34" charset="-122"/>
              </a:rPr>
              <a:t>discriminator</a:t>
            </a:r>
          </a:p>
          <a:p>
            <a:r>
              <a:rPr lang="en-US" altLang="zh-CN" sz="1200" dirty="0">
                <a:solidFill>
                  <a:srgbClr val="8B0012"/>
                </a:solidFill>
                <a:latin typeface="Century Gothic" panose="020B0502020202020204" pitchFamily="34" charset="0"/>
                <a:ea typeface="微软雅黑" panose="020B0503020204020204" pitchFamily="34" charset="-122"/>
              </a:rPr>
              <a:t>Discriminator</a:t>
            </a:r>
            <a:r>
              <a:rPr lang="zh-CN" altLang="en-US" sz="1200" dirty="0">
                <a:solidFill>
                  <a:srgbClr val="8B0012"/>
                </a:solidFill>
                <a:latin typeface="Century Gothic" panose="020B0502020202020204" pitchFamily="34" charset="0"/>
                <a:ea typeface="微软雅黑" panose="020B0503020204020204" pitchFamily="34" charset="-122"/>
              </a:rPr>
              <a:t>和传统的</a:t>
            </a:r>
            <a:r>
              <a:rPr lang="en-US" altLang="zh-CN" sz="1200" dirty="0">
                <a:solidFill>
                  <a:srgbClr val="8B0012"/>
                </a:solidFill>
                <a:latin typeface="Century Gothic" panose="020B0502020202020204" pitchFamily="34" charset="0"/>
                <a:ea typeface="微软雅黑" panose="020B0503020204020204" pitchFamily="34" charset="-122"/>
              </a:rPr>
              <a:t>GAN</a:t>
            </a:r>
            <a:r>
              <a:rPr lang="zh-CN" altLang="en-US" sz="1200" dirty="0">
                <a:solidFill>
                  <a:srgbClr val="8B0012"/>
                </a:solidFill>
                <a:latin typeface="Century Gothic" panose="020B0502020202020204" pitchFamily="34" charset="0"/>
                <a:ea typeface="微软雅黑" panose="020B0503020204020204" pitchFamily="34" charset="-122"/>
              </a:rPr>
              <a:t>几乎无异，主要的变化在于</a:t>
            </a:r>
            <a:r>
              <a:rPr lang="en-US" altLang="zh-CN" sz="1200" dirty="0">
                <a:solidFill>
                  <a:srgbClr val="8B0012"/>
                </a:solidFill>
                <a:latin typeface="Century Gothic" panose="020B0502020202020204" pitchFamily="34" charset="0"/>
                <a:ea typeface="微软雅黑" panose="020B0503020204020204" pitchFamily="34" charset="-122"/>
              </a:rPr>
              <a:t>generator</a:t>
            </a:r>
            <a:r>
              <a:rPr lang="zh-CN" altLang="en-US" sz="1200" dirty="0">
                <a:solidFill>
                  <a:srgbClr val="8B0012"/>
                </a:solidFill>
                <a:latin typeface="Century Gothic" panose="020B0502020202020204" pitchFamily="34" charset="0"/>
                <a:ea typeface="微软雅黑" panose="020B0503020204020204" pitchFamily="34" charset="-122"/>
              </a:rPr>
              <a:t>上</a:t>
            </a:r>
            <a:endParaRPr lang="zh-CN" altLang="en-US" dirty="0"/>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8</a:t>
            </a:fld>
            <a:endParaRPr lang="zh-CN" altLang="en-US"/>
          </a:p>
        </p:txBody>
      </p:sp>
    </p:spTree>
    <p:extLst>
      <p:ext uri="{BB962C8B-B14F-4D97-AF65-F5344CB8AC3E}">
        <p14:creationId xmlns:p14="http://schemas.microsoft.com/office/powerpoint/2010/main" val="875386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a:solidFill>
                  <a:srgbClr val="8B0012"/>
                </a:solidFill>
                <a:latin typeface="Century Gothic" panose="020B0502020202020204" pitchFamily="34" charset="0"/>
                <a:ea typeface="微软雅黑" panose="020B0503020204020204" pitchFamily="34" charset="-122"/>
              </a:rPr>
              <a:t>StyleGAN</a:t>
            </a:r>
            <a:r>
              <a:rPr lang="zh-CN" altLang="en-US" sz="1200" dirty="0">
                <a:solidFill>
                  <a:srgbClr val="8B0012"/>
                </a:solidFill>
                <a:latin typeface="Century Gothic" panose="020B0502020202020204" pitchFamily="34" charset="0"/>
                <a:ea typeface="微软雅黑" panose="020B0503020204020204" pitchFamily="34" charset="-122"/>
              </a:rPr>
              <a:t>和</a:t>
            </a:r>
            <a:r>
              <a:rPr lang="en-US" altLang="zh-CN" sz="1200" dirty="0">
                <a:solidFill>
                  <a:srgbClr val="8B0012"/>
                </a:solidFill>
                <a:latin typeface="Century Gothic" panose="020B0502020202020204" pitchFamily="34" charset="0"/>
                <a:ea typeface="微软雅黑" panose="020B0503020204020204" pitchFamily="34" charset="-122"/>
              </a:rPr>
              <a:t>GAN</a:t>
            </a:r>
            <a:r>
              <a:rPr lang="zh-CN" altLang="en-US" sz="1200" dirty="0">
                <a:solidFill>
                  <a:srgbClr val="8B0012"/>
                </a:solidFill>
                <a:latin typeface="Century Gothic" panose="020B0502020202020204" pitchFamily="34" charset="0"/>
                <a:ea typeface="微软雅黑" panose="020B0503020204020204" pitchFamily="34" charset="-122"/>
              </a:rPr>
              <a:t>的</a:t>
            </a:r>
            <a:r>
              <a:rPr lang="en-US" altLang="zh-CN" sz="1200" dirty="0">
                <a:solidFill>
                  <a:srgbClr val="8B0012"/>
                </a:solidFill>
                <a:latin typeface="Century Gothic" panose="020B0502020202020204" pitchFamily="34" charset="0"/>
                <a:ea typeface="微软雅黑" panose="020B0503020204020204" pitchFamily="34" charset="-122"/>
              </a:rPr>
              <a:t>generator</a:t>
            </a:r>
            <a:r>
              <a:rPr lang="zh-CN" altLang="en-US" sz="1200" dirty="0">
                <a:solidFill>
                  <a:srgbClr val="8B0012"/>
                </a:solidFill>
                <a:latin typeface="Century Gothic" panose="020B0502020202020204" pitchFamily="34" charset="0"/>
                <a:ea typeface="微软雅黑" panose="020B0503020204020204" pitchFamily="34" charset="-122"/>
              </a:rPr>
              <a:t>有</a:t>
            </a:r>
            <a:r>
              <a:rPr lang="en-US" altLang="zh-CN" sz="1200" dirty="0">
                <a:solidFill>
                  <a:srgbClr val="8B0012"/>
                </a:solidFill>
                <a:latin typeface="Century Gothic" panose="020B0502020202020204" pitchFamily="34" charset="0"/>
                <a:ea typeface="微软雅黑" panose="020B0503020204020204" pitchFamily="34" charset="-122"/>
              </a:rPr>
              <a:t>4</a:t>
            </a:r>
            <a:r>
              <a:rPr lang="zh-CN" altLang="en-US" sz="1200" dirty="0">
                <a:solidFill>
                  <a:srgbClr val="8B0012"/>
                </a:solidFill>
                <a:latin typeface="Century Gothic" panose="020B0502020202020204" pitchFamily="34" charset="0"/>
                <a:ea typeface="微软雅黑" panose="020B0503020204020204" pitchFamily="34" charset="-122"/>
              </a:rPr>
              <a:t>点主要不同</a:t>
            </a:r>
            <a:endParaRPr lang="en-US" altLang="zh-CN" sz="1200" dirty="0">
              <a:solidFill>
                <a:srgbClr val="8B0012"/>
              </a:solidFill>
              <a:latin typeface="Century Gothic" panose="020B0502020202020204" pitchFamily="34" charset="0"/>
              <a:ea typeface="微软雅黑" panose="020B0503020204020204" pitchFamily="34" charset="-122"/>
            </a:endParaRPr>
          </a:p>
          <a:p>
            <a:r>
              <a:rPr lang="zh-CN" altLang="en-US" sz="1200" b="0" i="0" u="none" strike="noStrike" kern="1200">
                <a:solidFill>
                  <a:schemeClr val="tx1"/>
                </a:solidFill>
                <a:effectLst/>
                <a:latin typeface="+mn-lt"/>
                <a:ea typeface="+mn-ea"/>
                <a:cs typeface="+mn-cs"/>
              </a:rPr>
              <a:t>①</a:t>
            </a:r>
            <a:r>
              <a:rPr lang="en-US" altLang="zh-CN" sz="1200" b="0" i="0" u="none" strike="noStrike" kern="1200">
                <a:solidFill>
                  <a:schemeClr val="tx1"/>
                </a:solidFill>
                <a:effectLst/>
                <a:latin typeface="+mn-lt"/>
                <a:ea typeface="+mn-ea"/>
                <a:cs typeface="+mn-cs"/>
              </a:rPr>
              <a:t>generator</a:t>
            </a:r>
            <a:r>
              <a:rPr lang="zh-CN" altLang="en-US" sz="1200" b="0" i="0" u="none" strike="noStrike" kern="1200">
                <a:solidFill>
                  <a:schemeClr val="tx1"/>
                </a:solidFill>
                <a:effectLst/>
                <a:latin typeface="+mn-lt"/>
                <a:ea typeface="+mn-ea"/>
                <a:cs typeface="+mn-cs"/>
              </a:rPr>
              <a:t>的输入不再是传统</a:t>
            </a:r>
            <a:r>
              <a:rPr lang="zh-CN" altLang="en-US" sz="1200" b="0" i="0" u="none" strike="noStrike" kern="1200" dirty="0">
                <a:solidFill>
                  <a:schemeClr val="tx1"/>
                </a:solidFill>
                <a:effectLst/>
                <a:latin typeface="+mn-lt"/>
                <a:ea typeface="+mn-ea"/>
                <a:cs typeface="+mn-cs"/>
              </a:rPr>
              <a:t>的输入（</a:t>
            </a:r>
            <a:r>
              <a:rPr lang="en-US" altLang="zh-CN" sz="1200" b="0" i="0" u="none" strike="noStrike" kern="1200" dirty="0">
                <a:solidFill>
                  <a:schemeClr val="tx1"/>
                </a:solidFill>
                <a:effectLst/>
                <a:latin typeface="+mn-lt"/>
                <a:ea typeface="+mn-ea"/>
                <a:cs typeface="+mn-cs"/>
              </a:rPr>
              <a:t>remove traditional input</a:t>
            </a:r>
            <a:r>
              <a:rPr lang="zh-CN" altLang="en-US" sz="1200" b="0" i="0" u="none" strike="noStrike" kern="1200" dirty="0">
                <a:solidFill>
                  <a:schemeClr val="tx1"/>
                </a:solidFill>
                <a:effectLst/>
                <a:latin typeface="+mn-lt"/>
                <a:ea typeface="+mn-ea"/>
                <a:cs typeface="+mn-cs"/>
              </a:rPr>
              <a:t>）</a:t>
            </a:r>
          </a:p>
          <a:p>
            <a:r>
              <a:rPr lang="zh-CN" altLang="en-US" sz="1200" b="0" i="0" u="none" strike="noStrike" kern="1200" dirty="0">
                <a:solidFill>
                  <a:schemeClr val="tx1"/>
                </a:solidFill>
                <a:effectLst/>
                <a:latin typeface="+mn-lt"/>
                <a:ea typeface="+mn-ea"/>
                <a:cs typeface="+mn-cs"/>
              </a:rPr>
              <a:t>②映射网络（</a:t>
            </a:r>
            <a:r>
              <a:rPr lang="en-US" altLang="zh-CN" sz="1200" b="0" i="0" u="none" strike="noStrike" kern="1200" dirty="0">
                <a:solidFill>
                  <a:schemeClr val="tx1"/>
                </a:solidFill>
                <a:effectLst/>
                <a:latin typeface="+mn-lt"/>
                <a:ea typeface="+mn-ea"/>
                <a:cs typeface="+mn-cs"/>
              </a:rPr>
              <a:t>Mapping Network</a:t>
            </a:r>
            <a:r>
              <a:rPr lang="zh-CN" altLang="en-US" sz="1200" b="0" i="0" u="none" strike="noStrike" kern="1200" dirty="0">
                <a:solidFill>
                  <a:schemeClr val="tx1"/>
                </a:solidFill>
                <a:effectLst/>
                <a:latin typeface="+mn-lt"/>
                <a:ea typeface="+mn-ea"/>
                <a:cs typeface="+mn-cs"/>
              </a:rPr>
              <a:t>）</a:t>
            </a:r>
          </a:p>
          <a:p>
            <a:r>
              <a:rPr lang="zh-CN" altLang="en-US" sz="1200" b="0" i="0" u="none" strike="noStrike" kern="1200" dirty="0">
                <a:solidFill>
                  <a:schemeClr val="tx1"/>
                </a:solidFill>
                <a:effectLst/>
                <a:latin typeface="+mn-lt"/>
                <a:ea typeface="+mn-ea"/>
                <a:cs typeface="+mn-cs"/>
              </a:rPr>
              <a:t>③样式模块（</a:t>
            </a:r>
            <a:r>
              <a:rPr lang="en-US" altLang="zh-CN" sz="1200" b="0" i="0" u="none" strike="noStrike" kern="1200" dirty="0">
                <a:solidFill>
                  <a:schemeClr val="tx1"/>
                </a:solidFill>
                <a:effectLst/>
                <a:latin typeface="+mn-lt"/>
                <a:ea typeface="+mn-ea"/>
                <a:cs typeface="+mn-cs"/>
              </a:rPr>
              <a:t>style modules</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AdaIN</a:t>
            </a:r>
            <a:r>
              <a:rPr lang="zh-CN" altLang="en-US" sz="1200" b="0" i="0" u="none" strike="noStrike" kern="1200" dirty="0">
                <a:solidFill>
                  <a:schemeClr val="tx1"/>
                </a:solidFill>
                <a:effectLst/>
                <a:latin typeface="+mn-lt"/>
                <a:ea typeface="+mn-ea"/>
                <a:cs typeface="+mn-cs"/>
              </a:rPr>
              <a:t>，自适应实例归一化）</a:t>
            </a:r>
          </a:p>
          <a:p>
            <a:r>
              <a:rPr lang="zh-CN" altLang="en-US" sz="1200" b="0" i="0" u="none" strike="noStrike" kern="1200" dirty="0">
                <a:solidFill>
                  <a:schemeClr val="tx1"/>
                </a:solidFill>
                <a:effectLst/>
                <a:latin typeface="+mn-lt"/>
                <a:ea typeface="+mn-ea"/>
                <a:cs typeface="+mn-cs"/>
              </a:rPr>
              <a:t>④随机变化（</a:t>
            </a:r>
            <a:r>
              <a:rPr lang="en-US" altLang="zh-CN" sz="1200" b="0" i="0" u="none" strike="noStrike" kern="1200" dirty="0" err="1">
                <a:solidFill>
                  <a:schemeClr val="tx1"/>
                </a:solidFill>
                <a:effectLst/>
                <a:latin typeface="+mn-lt"/>
                <a:ea typeface="+mn-ea"/>
                <a:cs typeface="+mn-cs"/>
              </a:rPr>
              <a:t>Stohastic</a:t>
            </a:r>
            <a:r>
              <a:rPr lang="en-US" altLang="zh-CN" sz="1200" b="0" i="0" u="none" strike="noStrike" kern="1200" dirty="0">
                <a:solidFill>
                  <a:schemeClr val="tx1"/>
                </a:solidFill>
                <a:effectLst/>
                <a:latin typeface="+mn-lt"/>
                <a:ea typeface="+mn-ea"/>
                <a:cs typeface="+mn-cs"/>
              </a:rPr>
              <a:t> variation</a:t>
            </a:r>
            <a:r>
              <a:rPr lang="zh-CN" altLang="en-US" sz="1200" b="0" i="0" u="none" strike="noStrike" kern="1200" dirty="0">
                <a:solidFill>
                  <a:schemeClr val="tx1"/>
                </a:solidFill>
                <a:effectLst/>
                <a:latin typeface="+mn-lt"/>
                <a:ea typeface="+mn-ea"/>
                <a:cs typeface="+mn-cs"/>
              </a:rPr>
              <a:t>，通过加入噪声为生成器生成随机细节）</a:t>
            </a:r>
          </a:p>
          <a:p>
            <a:endParaRPr lang="zh-CN" altLang="en-US" dirty="0"/>
          </a:p>
        </p:txBody>
      </p:sp>
      <p:sp>
        <p:nvSpPr>
          <p:cNvPr id="4" name="灯片编号占位符 3"/>
          <p:cNvSpPr>
            <a:spLocks noGrp="1"/>
          </p:cNvSpPr>
          <p:nvPr>
            <p:ph type="sldNum" sz="quarter" idx="10"/>
          </p:nvPr>
        </p:nvSpPr>
        <p:spPr/>
        <p:txBody>
          <a:bodyPr/>
          <a:lstStyle/>
          <a:p>
            <a:fld id="{50D3EA3B-D2E9-4E05-9324-5750E33A8057}" type="slidenum">
              <a:rPr lang="zh-CN" altLang="en-US" smtClean="0"/>
              <a:pPr/>
              <a:t>9</a:t>
            </a:fld>
            <a:endParaRPr lang="zh-CN" altLang="en-US"/>
          </a:p>
        </p:txBody>
      </p:sp>
    </p:spTree>
    <p:extLst>
      <p:ext uri="{BB962C8B-B14F-4D97-AF65-F5344CB8AC3E}">
        <p14:creationId xmlns:p14="http://schemas.microsoft.com/office/powerpoint/2010/main" val="1823353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E0F2E1A-5E97-4DA6-98A9-1C031EFFC331}" type="datetimeFigureOut">
              <a:rPr lang="zh-CN" altLang="en-US" smtClean="0"/>
              <a:pPr/>
              <a:t>2020/5/14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4B0988-8FC0-4877-AA64-EDAB5B509977}" type="slidenum">
              <a:rPr lang="zh-CN" altLang="en-US" smtClean="0"/>
              <a:pPr/>
              <a:t>‹#›</a:t>
            </a:fld>
            <a:endParaRPr lang="zh-CN" altLang="en-US"/>
          </a:p>
        </p:txBody>
      </p:sp>
    </p:spTree>
    <p:extLst>
      <p:ext uri="{BB962C8B-B14F-4D97-AF65-F5344CB8AC3E}">
        <p14:creationId xmlns:p14="http://schemas.microsoft.com/office/powerpoint/2010/main" val="321506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E0F2E1A-5E97-4DA6-98A9-1C031EFFC331}" type="datetimeFigureOut">
              <a:rPr lang="zh-CN" altLang="en-US" smtClean="0"/>
              <a:pPr/>
              <a:t>2020/5/14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4B0988-8FC0-4877-AA64-EDAB5B509977}" type="slidenum">
              <a:rPr lang="zh-CN" altLang="en-US" smtClean="0"/>
              <a:pPr/>
              <a:t>‹#›</a:t>
            </a:fld>
            <a:endParaRPr lang="zh-CN" altLang="en-US"/>
          </a:p>
        </p:txBody>
      </p:sp>
    </p:spTree>
    <p:extLst>
      <p:ext uri="{BB962C8B-B14F-4D97-AF65-F5344CB8AC3E}">
        <p14:creationId xmlns:p14="http://schemas.microsoft.com/office/powerpoint/2010/main" val="2764652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E0F2E1A-5E97-4DA6-98A9-1C031EFFC331}" type="datetimeFigureOut">
              <a:rPr lang="zh-CN" altLang="en-US" smtClean="0"/>
              <a:pPr/>
              <a:t>2020/5/14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4B0988-8FC0-4877-AA64-EDAB5B509977}" type="slidenum">
              <a:rPr lang="zh-CN" altLang="en-US" smtClean="0"/>
              <a:pPr/>
              <a:t>‹#›</a:t>
            </a:fld>
            <a:endParaRPr lang="zh-CN" altLang="en-US"/>
          </a:p>
        </p:txBody>
      </p:sp>
    </p:spTree>
    <p:extLst>
      <p:ext uri="{BB962C8B-B14F-4D97-AF65-F5344CB8AC3E}">
        <p14:creationId xmlns:p14="http://schemas.microsoft.com/office/powerpoint/2010/main" val="958429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E0F2E1A-5E97-4DA6-98A9-1C031EFFC331}" type="datetimeFigureOut">
              <a:rPr lang="zh-CN" altLang="en-US" smtClean="0"/>
              <a:pPr/>
              <a:t>2020/5/14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4B0988-8FC0-4877-AA64-EDAB5B509977}" type="slidenum">
              <a:rPr lang="zh-CN" altLang="en-US" smtClean="0"/>
              <a:pPr/>
              <a:t>‹#›</a:t>
            </a:fld>
            <a:endParaRPr lang="zh-CN" altLang="en-US"/>
          </a:p>
        </p:txBody>
      </p:sp>
    </p:spTree>
    <p:extLst>
      <p:ext uri="{BB962C8B-B14F-4D97-AF65-F5344CB8AC3E}">
        <p14:creationId xmlns:p14="http://schemas.microsoft.com/office/powerpoint/2010/main" val="29380331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E0F2E1A-5E97-4DA6-98A9-1C031EFFC331}" type="datetimeFigureOut">
              <a:rPr lang="zh-CN" altLang="en-US" smtClean="0"/>
              <a:pPr/>
              <a:t>2020/5/14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4B0988-8FC0-4877-AA64-EDAB5B509977}" type="slidenum">
              <a:rPr lang="zh-CN" altLang="en-US" smtClean="0"/>
              <a:pPr/>
              <a:t>‹#›</a:t>
            </a:fld>
            <a:endParaRPr lang="zh-CN" altLang="en-US"/>
          </a:p>
        </p:txBody>
      </p:sp>
    </p:spTree>
    <p:extLst>
      <p:ext uri="{BB962C8B-B14F-4D97-AF65-F5344CB8AC3E}">
        <p14:creationId xmlns:p14="http://schemas.microsoft.com/office/powerpoint/2010/main" val="3084223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E0F2E1A-5E97-4DA6-98A9-1C031EFFC331}" type="datetimeFigureOut">
              <a:rPr lang="zh-CN" altLang="en-US" smtClean="0"/>
              <a:pPr/>
              <a:t>2020/5/14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4B0988-8FC0-4877-AA64-EDAB5B509977}" type="slidenum">
              <a:rPr lang="zh-CN" altLang="en-US" smtClean="0"/>
              <a:pPr/>
              <a:t>‹#›</a:t>
            </a:fld>
            <a:endParaRPr lang="zh-CN" altLang="en-US"/>
          </a:p>
        </p:txBody>
      </p:sp>
    </p:spTree>
    <p:extLst>
      <p:ext uri="{BB962C8B-B14F-4D97-AF65-F5344CB8AC3E}">
        <p14:creationId xmlns:p14="http://schemas.microsoft.com/office/powerpoint/2010/main" val="2233559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E0F2E1A-5E97-4DA6-98A9-1C031EFFC331}" type="datetimeFigureOut">
              <a:rPr lang="zh-CN" altLang="en-US" smtClean="0"/>
              <a:pPr/>
              <a:t>2020/5/14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44B0988-8FC0-4877-AA64-EDAB5B509977}" type="slidenum">
              <a:rPr lang="zh-CN" altLang="en-US" smtClean="0"/>
              <a:pPr/>
              <a:t>‹#›</a:t>
            </a:fld>
            <a:endParaRPr lang="zh-CN" altLang="en-US"/>
          </a:p>
        </p:txBody>
      </p:sp>
    </p:spTree>
    <p:extLst>
      <p:ext uri="{BB962C8B-B14F-4D97-AF65-F5344CB8AC3E}">
        <p14:creationId xmlns:p14="http://schemas.microsoft.com/office/powerpoint/2010/main" val="2868102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E0F2E1A-5E97-4DA6-98A9-1C031EFFC331}" type="datetimeFigureOut">
              <a:rPr lang="zh-CN" altLang="en-US" smtClean="0"/>
              <a:pPr/>
              <a:t>2020/5/14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44B0988-8FC0-4877-AA64-EDAB5B509977}" type="slidenum">
              <a:rPr lang="zh-CN" altLang="en-US" smtClean="0"/>
              <a:pPr/>
              <a:t>‹#›</a:t>
            </a:fld>
            <a:endParaRPr lang="zh-CN" altLang="en-US"/>
          </a:p>
        </p:txBody>
      </p:sp>
    </p:spTree>
    <p:extLst>
      <p:ext uri="{BB962C8B-B14F-4D97-AF65-F5344CB8AC3E}">
        <p14:creationId xmlns:p14="http://schemas.microsoft.com/office/powerpoint/2010/main" val="17244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E0F2E1A-5E97-4DA6-98A9-1C031EFFC331}" type="datetimeFigureOut">
              <a:rPr lang="zh-CN" altLang="en-US" smtClean="0"/>
              <a:pPr/>
              <a:t>2020/5/14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44B0988-8FC0-4877-AA64-EDAB5B509977}" type="slidenum">
              <a:rPr lang="zh-CN" altLang="en-US" smtClean="0"/>
              <a:pPr/>
              <a:t>‹#›</a:t>
            </a:fld>
            <a:endParaRPr lang="zh-CN" altLang="en-US"/>
          </a:p>
        </p:txBody>
      </p:sp>
    </p:spTree>
    <p:extLst>
      <p:ext uri="{BB962C8B-B14F-4D97-AF65-F5344CB8AC3E}">
        <p14:creationId xmlns:p14="http://schemas.microsoft.com/office/powerpoint/2010/main" val="32376066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E0F2E1A-5E97-4DA6-98A9-1C031EFFC331}" type="datetimeFigureOut">
              <a:rPr lang="zh-CN" altLang="en-US" smtClean="0"/>
              <a:pPr/>
              <a:t>2020/5/14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4B0988-8FC0-4877-AA64-EDAB5B509977}" type="slidenum">
              <a:rPr lang="zh-CN" altLang="en-US" smtClean="0"/>
              <a:pPr/>
              <a:t>‹#›</a:t>
            </a:fld>
            <a:endParaRPr lang="zh-CN" altLang="en-US"/>
          </a:p>
        </p:txBody>
      </p:sp>
    </p:spTree>
    <p:extLst>
      <p:ext uri="{BB962C8B-B14F-4D97-AF65-F5344CB8AC3E}">
        <p14:creationId xmlns:p14="http://schemas.microsoft.com/office/powerpoint/2010/main" val="12365671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E0F2E1A-5E97-4DA6-98A9-1C031EFFC331}" type="datetimeFigureOut">
              <a:rPr lang="zh-CN" altLang="en-US" smtClean="0"/>
              <a:pPr/>
              <a:t>2020/5/14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4B0988-8FC0-4877-AA64-EDAB5B509977}" type="slidenum">
              <a:rPr lang="zh-CN" altLang="en-US" smtClean="0"/>
              <a:pPr/>
              <a:t>‹#›</a:t>
            </a:fld>
            <a:endParaRPr lang="zh-CN" altLang="en-US"/>
          </a:p>
        </p:txBody>
      </p:sp>
    </p:spTree>
    <p:extLst>
      <p:ext uri="{BB962C8B-B14F-4D97-AF65-F5344CB8AC3E}">
        <p14:creationId xmlns:p14="http://schemas.microsoft.com/office/powerpoint/2010/main" val="1766183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2E1A-5E97-4DA6-98A9-1C031EFFC331}" type="datetimeFigureOut">
              <a:rPr lang="zh-CN" altLang="en-US" smtClean="0"/>
              <a:pPr/>
              <a:t>2020/5/14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4B0988-8FC0-4877-AA64-EDAB5B509977}" type="slidenum">
              <a:rPr lang="zh-CN" altLang="en-US" smtClean="0"/>
              <a:pPr/>
              <a:t>‹#›</a:t>
            </a:fld>
            <a:endParaRPr lang="zh-CN" altLang="en-US"/>
          </a:p>
        </p:txBody>
      </p:sp>
    </p:spTree>
    <p:extLst>
      <p:ext uri="{BB962C8B-B14F-4D97-AF65-F5344CB8AC3E}">
        <p14:creationId xmlns:p14="http://schemas.microsoft.com/office/powerpoint/2010/main" val="95972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xml"/><Relationship Id="rId7" Type="http://schemas.openxmlformats.org/officeDocument/2006/relationships/image" Target="../media/image1.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rxiv.org/abs/1812.0494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A_图片 19"/>
          <p:cNvPicPr>
            <a:picLocks noChangeAspect="1"/>
          </p:cNvPicPr>
          <p:nvPr>
            <p:custDataLst>
              <p:tags r:id="rId1"/>
            </p:custDataLst>
          </p:nvPr>
        </p:nvPicPr>
        <p:blipFill rotWithShape="1">
          <a:blip r:embed="rId7" cstate="print">
            <a:extLst>
              <a:ext uri="{28A0092B-C50C-407E-A947-70E740481C1C}">
                <a14:useLocalDpi xmlns:a14="http://schemas.microsoft.com/office/drawing/2010/main" val="0"/>
              </a:ext>
            </a:extLst>
          </a:blip>
          <a:srcRect t="15216" b="33856"/>
          <a:stretch/>
        </p:blipFill>
        <p:spPr>
          <a:xfrm>
            <a:off x="0" y="2808514"/>
            <a:ext cx="12192000" cy="4144736"/>
          </a:xfrm>
          <a:prstGeom prst="rect">
            <a:avLst/>
          </a:prstGeom>
        </p:spPr>
      </p:pic>
      <p:sp>
        <p:nvSpPr>
          <p:cNvPr id="12" name="PA_矩形 11"/>
          <p:cNvSpPr/>
          <p:nvPr>
            <p:custDataLst>
              <p:tags r:id="rId2"/>
            </p:custDataLst>
          </p:nvPr>
        </p:nvSpPr>
        <p:spPr>
          <a:xfrm>
            <a:off x="7302499" y="0"/>
            <a:ext cx="3844925" cy="6070600"/>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_文本框 12"/>
          <p:cNvSpPr txBox="1"/>
          <p:nvPr>
            <p:custDataLst>
              <p:tags r:id="rId3"/>
            </p:custDataLst>
          </p:nvPr>
        </p:nvSpPr>
        <p:spPr>
          <a:xfrm>
            <a:off x="7375652" y="1346189"/>
            <a:ext cx="3573397" cy="769441"/>
          </a:xfrm>
          <a:prstGeom prst="rect">
            <a:avLst/>
          </a:prstGeom>
          <a:noFill/>
        </p:spPr>
        <p:txBody>
          <a:bodyPr wrap="square" rtlCol="0">
            <a:spAutoFit/>
          </a:bodyPr>
          <a:lstStyle/>
          <a:p>
            <a:pPr algn="ctr"/>
            <a:r>
              <a:rPr lang="en" altLang="zh-CN" sz="4400" b="1" dirty="0" err="1">
                <a:solidFill>
                  <a:srgbClr val="FFFFFF"/>
                </a:solidFill>
                <a:latin typeface="+mj-lt"/>
                <a:ea typeface="冬青黑体简体中文 W3" panose="020B0300000000000000" pitchFamily="34" charset="-122"/>
              </a:rPr>
              <a:t>StyleGAN</a:t>
            </a:r>
            <a:endParaRPr lang="en" altLang="zh-CN" sz="4400" b="1" dirty="0">
              <a:solidFill>
                <a:srgbClr val="FFFFFF"/>
              </a:solidFill>
              <a:latin typeface="+mj-lt"/>
              <a:ea typeface="冬青黑体简体中文 W3" panose="020B0300000000000000" pitchFamily="34" charset="-122"/>
            </a:endParaRPr>
          </a:p>
        </p:txBody>
      </p:sp>
      <p:cxnSp>
        <p:nvCxnSpPr>
          <p:cNvPr id="18" name="PA_直接连接符 17"/>
          <p:cNvCxnSpPr/>
          <p:nvPr>
            <p:custDataLst>
              <p:tags r:id="rId4"/>
            </p:custDataLst>
          </p:nvPr>
        </p:nvCxnSpPr>
        <p:spPr>
          <a:xfrm>
            <a:off x="7603752" y="5779994"/>
            <a:ext cx="3086473"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9040" y="490207"/>
            <a:ext cx="2354837" cy="661426"/>
          </a:xfrm>
          <a:prstGeom prst="rect">
            <a:avLst/>
          </a:prstGeom>
        </p:spPr>
      </p:pic>
    </p:spTree>
    <p:extLst>
      <p:ext uri="{BB962C8B-B14F-4D97-AF65-F5344CB8AC3E}">
        <p14:creationId xmlns:p14="http://schemas.microsoft.com/office/powerpoint/2010/main" val="3798487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1018748" y="435304"/>
            <a:ext cx="4256192" cy="584775"/>
          </a:xfrm>
          <a:prstGeom prst="rect">
            <a:avLst/>
          </a:prstGeom>
        </p:spPr>
        <p:txBody>
          <a:bodyPr wrap="square" rtlCol="0">
            <a:spAutoFit/>
          </a:bodyPr>
          <a:lstStyle/>
          <a:p>
            <a:r>
              <a:rPr lang="en-US" altLang="zh-CN" sz="3200" dirty="0">
                <a:solidFill>
                  <a:srgbClr val="8B0012"/>
                </a:solidFill>
                <a:latin typeface="Century Gothic" panose="020B0502020202020204" pitchFamily="34" charset="0"/>
                <a:ea typeface="微软雅黑" panose="020B0503020204020204" pitchFamily="34" charset="-122"/>
              </a:rPr>
              <a:t>Constant Input</a:t>
            </a:r>
          </a:p>
        </p:txBody>
      </p:sp>
      <p:sp>
        <p:nvSpPr>
          <p:cNvPr id="15" name="矩形 14"/>
          <p:cNvSpPr/>
          <p:nvPr/>
        </p:nvSpPr>
        <p:spPr>
          <a:xfrm>
            <a:off x="2137" y="326784"/>
            <a:ext cx="858017" cy="74954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31" y="393073"/>
            <a:ext cx="617027" cy="608413"/>
          </a:xfrm>
          <a:prstGeom prst="rect">
            <a:avLst/>
          </a:prstGeom>
        </p:spPr>
      </p:pic>
      <p:pic>
        <p:nvPicPr>
          <p:cNvPr id="2050" name="Picture 2">
            <a:extLst>
              <a:ext uri="{FF2B5EF4-FFF2-40B4-BE49-F238E27FC236}">
                <a16:creationId xmlns:a16="http://schemas.microsoft.com/office/drawing/2014/main" id="{C19ED472-831F-4EC9-B65C-E526F7320C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108" y="1313392"/>
            <a:ext cx="6253596" cy="4951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3404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1018748" y="435304"/>
            <a:ext cx="4256192" cy="584775"/>
          </a:xfrm>
          <a:prstGeom prst="rect">
            <a:avLst/>
          </a:prstGeom>
        </p:spPr>
        <p:txBody>
          <a:bodyPr wrap="square" rtlCol="0">
            <a:spAutoFit/>
          </a:bodyPr>
          <a:lstStyle/>
          <a:p>
            <a:r>
              <a:rPr lang="en-US" altLang="zh-CN" sz="3200" dirty="0">
                <a:solidFill>
                  <a:srgbClr val="8B0012"/>
                </a:solidFill>
                <a:latin typeface="Century Gothic" panose="020B0502020202020204" pitchFamily="34" charset="0"/>
                <a:ea typeface="微软雅黑" panose="020B0503020204020204" pitchFamily="34" charset="-122"/>
              </a:rPr>
              <a:t>Mapping</a:t>
            </a:r>
            <a:r>
              <a:rPr lang="zh-CN" altLang="en-US" sz="3200" dirty="0">
                <a:solidFill>
                  <a:srgbClr val="8B0012"/>
                </a:solidFill>
                <a:latin typeface="Century Gothic" panose="020B0502020202020204" pitchFamily="34" charset="0"/>
                <a:ea typeface="微软雅黑" panose="020B0503020204020204" pitchFamily="34" charset="-122"/>
              </a:rPr>
              <a:t> </a:t>
            </a:r>
            <a:r>
              <a:rPr lang="en-US" altLang="zh-CN" sz="3200" dirty="0">
                <a:solidFill>
                  <a:srgbClr val="8B0012"/>
                </a:solidFill>
                <a:latin typeface="Century Gothic" panose="020B0502020202020204" pitchFamily="34" charset="0"/>
                <a:ea typeface="微软雅黑" panose="020B0503020204020204" pitchFamily="34" charset="-122"/>
              </a:rPr>
              <a:t>Network</a:t>
            </a:r>
            <a:endParaRPr lang="zh-CN" altLang="en-US" sz="3200" dirty="0">
              <a:solidFill>
                <a:srgbClr val="8B0012"/>
              </a:solidFill>
              <a:latin typeface="Century Gothic" panose="020B0502020202020204" pitchFamily="34" charset="0"/>
              <a:ea typeface="微软雅黑" panose="020B0503020204020204" pitchFamily="34" charset="-122"/>
            </a:endParaRPr>
          </a:p>
        </p:txBody>
      </p:sp>
      <p:sp>
        <p:nvSpPr>
          <p:cNvPr id="15" name="矩形 14"/>
          <p:cNvSpPr/>
          <p:nvPr/>
        </p:nvSpPr>
        <p:spPr>
          <a:xfrm>
            <a:off x="2137" y="326784"/>
            <a:ext cx="858017" cy="74954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31" y="393073"/>
            <a:ext cx="617027" cy="608413"/>
          </a:xfrm>
          <a:prstGeom prst="rect">
            <a:avLst/>
          </a:prstGeom>
        </p:spPr>
      </p:pic>
      <p:pic>
        <p:nvPicPr>
          <p:cNvPr id="10" name="图片 9">
            <a:extLst>
              <a:ext uri="{FF2B5EF4-FFF2-40B4-BE49-F238E27FC236}">
                <a16:creationId xmlns:a16="http://schemas.microsoft.com/office/drawing/2014/main" id="{CB2EBEF7-3130-A343-BD97-F29B3F94B50A}"/>
              </a:ext>
            </a:extLst>
          </p:cNvPr>
          <p:cNvPicPr>
            <a:picLocks noChangeAspect="1"/>
          </p:cNvPicPr>
          <p:nvPr/>
        </p:nvPicPr>
        <p:blipFill>
          <a:blip r:embed="rId4"/>
          <a:stretch>
            <a:fillRect/>
          </a:stretch>
        </p:blipFill>
        <p:spPr>
          <a:xfrm>
            <a:off x="1500786" y="1300709"/>
            <a:ext cx="9427044" cy="4536853"/>
          </a:xfrm>
          <a:prstGeom prst="rect">
            <a:avLst/>
          </a:prstGeom>
        </p:spPr>
      </p:pic>
    </p:spTree>
    <p:extLst>
      <p:ext uri="{BB962C8B-B14F-4D97-AF65-F5344CB8AC3E}">
        <p14:creationId xmlns:p14="http://schemas.microsoft.com/office/powerpoint/2010/main" val="3229219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1018748" y="435304"/>
            <a:ext cx="5404912" cy="1077218"/>
          </a:xfrm>
          <a:prstGeom prst="rect">
            <a:avLst/>
          </a:prstGeom>
        </p:spPr>
        <p:txBody>
          <a:bodyPr wrap="square" rtlCol="0">
            <a:spAutoFit/>
          </a:bodyPr>
          <a:lstStyle/>
          <a:p>
            <a:r>
              <a:rPr lang="en" altLang="zh-CN" sz="3200" dirty="0">
                <a:solidFill>
                  <a:srgbClr val="8B0012"/>
                </a:solidFill>
                <a:latin typeface="Century Gothic" panose="020B0502020202020204" pitchFamily="34" charset="0"/>
                <a:ea typeface="微软雅黑" panose="020B0503020204020204" pitchFamily="34" charset="-122"/>
              </a:rPr>
              <a:t>Disentanglement studies </a:t>
            </a:r>
          </a:p>
          <a:p>
            <a:endParaRPr lang="en-US" altLang="zh-CN" sz="3200" dirty="0">
              <a:solidFill>
                <a:srgbClr val="8B0012"/>
              </a:solidFill>
              <a:latin typeface="Century Gothic" panose="020B0502020202020204" pitchFamily="34" charset="0"/>
              <a:ea typeface="微软雅黑" panose="020B0503020204020204" pitchFamily="34" charset="-122"/>
            </a:endParaRPr>
          </a:p>
        </p:txBody>
      </p:sp>
      <p:sp>
        <p:nvSpPr>
          <p:cNvPr id="15" name="矩形 14"/>
          <p:cNvSpPr/>
          <p:nvPr/>
        </p:nvSpPr>
        <p:spPr>
          <a:xfrm>
            <a:off x="2137" y="326784"/>
            <a:ext cx="858017" cy="74954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31" y="393073"/>
            <a:ext cx="617027" cy="608413"/>
          </a:xfrm>
          <a:prstGeom prst="rect">
            <a:avLst/>
          </a:prstGeom>
        </p:spPr>
      </p:pic>
      <p:pic>
        <p:nvPicPr>
          <p:cNvPr id="3" name="图片 2" descr="卡通人物&#10;&#10;描述已自动生成">
            <a:extLst>
              <a:ext uri="{FF2B5EF4-FFF2-40B4-BE49-F238E27FC236}">
                <a16:creationId xmlns:a16="http://schemas.microsoft.com/office/drawing/2014/main" id="{621CD5B1-FCB4-7643-A5FA-4888C2F5F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5510" y="1603962"/>
            <a:ext cx="7086600" cy="3340100"/>
          </a:xfrm>
          <a:prstGeom prst="rect">
            <a:avLst/>
          </a:prstGeom>
        </p:spPr>
      </p:pic>
      <p:sp>
        <p:nvSpPr>
          <p:cNvPr id="6" name="文本框 5">
            <a:extLst>
              <a:ext uri="{FF2B5EF4-FFF2-40B4-BE49-F238E27FC236}">
                <a16:creationId xmlns:a16="http://schemas.microsoft.com/office/drawing/2014/main" id="{31686079-59D9-534B-BFE8-5DF75FD39483}"/>
              </a:ext>
            </a:extLst>
          </p:cNvPr>
          <p:cNvSpPr txBox="1"/>
          <p:nvPr/>
        </p:nvSpPr>
        <p:spPr>
          <a:xfrm>
            <a:off x="3455670" y="5468512"/>
            <a:ext cx="5280660" cy="400110"/>
          </a:xfrm>
          <a:prstGeom prst="rect">
            <a:avLst/>
          </a:prstGeom>
        </p:spPr>
        <p:txBody>
          <a:bodyPr wrap="square" rtlCol="0">
            <a:spAutoFit/>
          </a:bodyPr>
          <a:lstStyle/>
          <a:p>
            <a:r>
              <a:rPr kumimoji="1" lang="en-US" altLang="zh-CN" sz="2000" dirty="0">
                <a:latin typeface="冬青黑体简体中文 W3" panose="020B0300000000000000" pitchFamily="34" charset="-122"/>
                <a:ea typeface="冬青黑体简体中文 W3" panose="020B0300000000000000" pitchFamily="34" charset="-122"/>
              </a:rPr>
              <a:t>Effect</a:t>
            </a:r>
            <a:r>
              <a:rPr kumimoji="1" lang="zh-CN" altLang="en-US" sz="2000" dirty="0">
                <a:latin typeface="冬青黑体简体中文 W3" panose="020B0300000000000000" pitchFamily="34" charset="-122"/>
                <a:ea typeface="冬青黑体简体中文 W3" panose="020B0300000000000000" pitchFamily="34" charset="-122"/>
              </a:rPr>
              <a:t> </a:t>
            </a:r>
            <a:r>
              <a:rPr kumimoji="1" lang="en-US" altLang="zh-CN" sz="2000" dirty="0">
                <a:latin typeface="冬青黑体简体中文 W3" panose="020B0300000000000000" pitchFamily="34" charset="-122"/>
                <a:ea typeface="冬青黑体简体中文 W3" panose="020B0300000000000000" pitchFamily="34" charset="-122"/>
              </a:rPr>
              <a:t>of</a:t>
            </a:r>
            <a:r>
              <a:rPr kumimoji="1" lang="zh-CN" altLang="en-US" sz="2000" dirty="0">
                <a:latin typeface="冬青黑体简体中文 W3" panose="020B0300000000000000" pitchFamily="34" charset="-122"/>
                <a:ea typeface="冬青黑体简体中文 W3" panose="020B0300000000000000" pitchFamily="34" charset="-122"/>
              </a:rPr>
              <a:t> </a:t>
            </a:r>
            <a:r>
              <a:rPr kumimoji="1" lang="en-US" altLang="zh-CN" sz="2000" dirty="0">
                <a:latin typeface="冬青黑体简体中文 W3" panose="020B0300000000000000" pitchFamily="34" charset="-122"/>
                <a:ea typeface="冬青黑体简体中文 W3" panose="020B0300000000000000" pitchFamily="34" charset="-122"/>
              </a:rPr>
              <a:t>Mapping</a:t>
            </a:r>
            <a:r>
              <a:rPr kumimoji="1" lang="zh-CN" altLang="en-US" sz="2000" dirty="0">
                <a:latin typeface="冬青黑体简体中文 W3" panose="020B0300000000000000" pitchFamily="34" charset="-122"/>
                <a:ea typeface="冬青黑体简体中文 W3" panose="020B0300000000000000" pitchFamily="34" charset="-122"/>
              </a:rPr>
              <a:t> </a:t>
            </a:r>
            <a:r>
              <a:rPr kumimoji="1" lang="en-US" altLang="zh-CN" sz="2000" dirty="0">
                <a:latin typeface="冬青黑体简体中文 W3" panose="020B0300000000000000" pitchFamily="34" charset="-122"/>
                <a:ea typeface="冬青黑体简体中文 W3" panose="020B0300000000000000" pitchFamily="34" charset="-122"/>
              </a:rPr>
              <a:t>Network</a:t>
            </a:r>
            <a:endParaRPr kumimoji="1" lang="zh-CN" altLang="en-US" sz="2000" dirty="0">
              <a:latin typeface="冬青黑体简体中文 W3" panose="020B0300000000000000" pitchFamily="34" charset="-122"/>
              <a:ea typeface="冬青黑体简体中文 W3" panose="020B0300000000000000" pitchFamily="34" charset="-122"/>
            </a:endParaRPr>
          </a:p>
        </p:txBody>
      </p:sp>
      <p:cxnSp>
        <p:nvCxnSpPr>
          <p:cNvPr id="8" name="直线箭头连接符 7">
            <a:extLst>
              <a:ext uri="{FF2B5EF4-FFF2-40B4-BE49-F238E27FC236}">
                <a16:creationId xmlns:a16="http://schemas.microsoft.com/office/drawing/2014/main" id="{782DF2A9-52E8-6548-BD38-397AB45E2460}"/>
              </a:ext>
            </a:extLst>
          </p:cNvPr>
          <p:cNvCxnSpPr/>
          <p:nvPr/>
        </p:nvCxnSpPr>
        <p:spPr>
          <a:xfrm>
            <a:off x="2070578" y="1602477"/>
            <a:ext cx="2442210"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942ED6EA-E210-A644-A813-4B4A0BCDAFD1}"/>
              </a:ext>
            </a:extLst>
          </p:cNvPr>
          <p:cNvCxnSpPr>
            <a:cxnSpLocks/>
          </p:cNvCxnSpPr>
          <p:nvPr/>
        </p:nvCxnSpPr>
        <p:spPr>
          <a:xfrm>
            <a:off x="1435486" y="2069657"/>
            <a:ext cx="0" cy="2307471"/>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6A738D6A-0E7F-5A42-AF35-27E348734B69}"/>
              </a:ext>
            </a:extLst>
          </p:cNvPr>
          <p:cNvSpPr txBox="1"/>
          <p:nvPr/>
        </p:nvSpPr>
        <p:spPr>
          <a:xfrm>
            <a:off x="1956526" y="1581203"/>
            <a:ext cx="1274164" cy="677108"/>
          </a:xfrm>
          <a:prstGeom prst="rect">
            <a:avLst/>
          </a:prstGeom>
        </p:spPr>
        <p:txBody>
          <a:bodyPr wrap="square" rtlCol="0">
            <a:spAutoFit/>
          </a:bodyPr>
          <a:lstStyle/>
          <a:p>
            <a:r>
              <a:rPr lang="en" altLang="zh-CN" dirty="0"/>
              <a:t>Long</a:t>
            </a:r>
            <a:r>
              <a:rPr lang="zh-CN" altLang="en-US" dirty="0"/>
              <a:t> </a:t>
            </a:r>
            <a:r>
              <a:rPr lang="en" altLang="zh-CN" dirty="0"/>
              <a:t>hair</a:t>
            </a:r>
            <a:endParaRPr lang="en" altLang="zh-CN" sz="2000" dirty="0"/>
          </a:p>
          <a:p>
            <a:endParaRPr kumimoji="1" lang="zh-CN" altLang="en-US" sz="2000" dirty="0">
              <a:solidFill>
                <a:srgbClr val="0170D1"/>
              </a:solidFill>
              <a:latin typeface="冬青黑体简体中文 W3" panose="020B0300000000000000" pitchFamily="34" charset="-122"/>
              <a:ea typeface="冬青黑体简体中文 W3" panose="020B0300000000000000" pitchFamily="34" charset="-122"/>
            </a:endParaRPr>
          </a:p>
        </p:txBody>
      </p:sp>
      <p:sp>
        <p:nvSpPr>
          <p:cNvPr id="16" name="文本框 15">
            <a:extLst>
              <a:ext uri="{FF2B5EF4-FFF2-40B4-BE49-F238E27FC236}">
                <a16:creationId xmlns:a16="http://schemas.microsoft.com/office/drawing/2014/main" id="{C0E3037B-3BC2-DF4F-A919-2AFEAB4B3BB8}"/>
              </a:ext>
            </a:extLst>
          </p:cNvPr>
          <p:cNvSpPr txBox="1"/>
          <p:nvPr/>
        </p:nvSpPr>
        <p:spPr>
          <a:xfrm>
            <a:off x="3600701" y="1621468"/>
            <a:ext cx="1274164" cy="677108"/>
          </a:xfrm>
          <a:prstGeom prst="rect">
            <a:avLst/>
          </a:prstGeom>
        </p:spPr>
        <p:txBody>
          <a:bodyPr wrap="square" rtlCol="0">
            <a:spAutoFit/>
          </a:bodyPr>
          <a:lstStyle/>
          <a:p>
            <a:r>
              <a:rPr lang="en" altLang="zh-CN" dirty="0"/>
              <a:t>Short</a:t>
            </a:r>
            <a:r>
              <a:rPr lang="zh-CN" altLang="en-US" dirty="0"/>
              <a:t> </a:t>
            </a:r>
            <a:r>
              <a:rPr lang="en" altLang="zh-CN" dirty="0"/>
              <a:t>hair</a:t>
            </a:r>
            <a:endParaRPr lang="en" altLang="zh-CN" sz="2000" dirty="0"/>
          </a:p>
          <a:p>
            <a:endParaRPr kumimoji="1" lang="zh-CN" altLang="en-US" sz="2000" dirty="0">
              <a:solidFill>
                <a:srgbClr val="0170D1"/>
              </a:solidFill>
              <a:latin typeface="冬青黑体简体中文 W3" panose="020B0300000000000000" pitchFamily="34" charset="-122"/>
              <a:ea typeface="冬青黑体简体中文 W3" panose="020B0300000000000000" pitchFamily="34" charset="-122"/>
            </a:endParaRPr>
          </a:p>
        </p:txBody>
      </p:sp>
      <p:sp>
        <p:nvSpPr>
          <p:cNvPr id="17" name="文本框 16">
            <a:extLst>
              <a:ext uri="{FF2B5EF4-FFF2-40B4-BE49-F238E27FC236}">
                <a16:creationId xmlns:a16="http://schemas.microsoft.com/office/drawing/2014/main" id="{5899D78E-8BF0-8740-BB15-182EC1609F7C}"/>
              </a:ext>
            </a:extLst>
          </p:cNvPr>
          <p:cNvSpPr txBox="1"/>
          <p:nvPr/>
        </p:nvSpPr>
        <p:spPr>
          <a:xfrm>
            <a:off x="1485962" y="2245865"/>
            <a:ext cx="1274164" cy="369332"/>
          </a:xfrm>
          <a:prstGeom prst="rect">
            <a:avLst/>
          </a:prstGeom>
        </p:spPr>
        <p:txBody>
          <a:bodyPr wrap="square" rtlCol="0">
            <a:spAutoFit/>
          </a:bodyPr>
          <a:lstStyle/>
          <a:p>
            <a:r>
              <a:rPr lang="en-US" altLang="zh-CN" dirty="0"/>
              <a:t>Male</a:t>
            </a:r>
            <a:endParaRPr kumimoji="1" lang="zh-CN" altLang="en-US" sz="2000" dirty="0">
              <a:solidFill>
                <a:srgbClr val="0170D1"/>
              </a:solidFill>
              <a:latin typeface="冬青黑体简体中文 W3" panose="020B0300000000000000" pitchFamily="34" charset="-122"/>
              <a:ea typeface="冬青黑体简体中文 W3" panose="020B0300000000000000" pitchFamily="34" charset="-122"/>
            </a:endParaRPr>
          </a:p>
        </p:txBody>
      </p:sp>
      <p:sp>
        <p:nvSpPr>
          <p:cNvPr id="18" name="文本框 17">
            <a:extLst>
              <a:ext uri="{FF2B5EF4-FFF2-40B4-BE49-F238E27FC236}">
                <a16:creationId xmlns:a16="http://schemas.microsoft.com/office/drawing/2014/main" id="{85B3FC70-2E5D-E14D-9D64-2E8797EAB0B1}"/>
              </a:ext>
            </a:extLst>
          </p:cNvPr>
          <p:cNvSpPr txBox="1"/>
          <p:nvPr/>
        </p:nvSpPr>
        <p:spPr>
          <a:xfrm>
            <a:off x="1448796" y="3806929"/>
            <a:ext cx="1274164" cy="369332"/>
          </a:xfrm>
          <a:prstGeom prst="rect">
            <a:avLst/>
          </a:prstGeom>
        </p:spPr>
        <p:txBody>
          <a:bodyPr wrap="square" rtlCol="0">
            <a:spAutoFit/>
          </a:bodyPr>
          <a:lstStyle/>
          <a:p>
            <a:r>
              <a:rPr lang="en-US" altLang="zh-CN" dirty="0"/>
              <a:t>Female</a:t>
            </a:r>
            <a:endParaRPr kumimoji="1" lang="zh-CN" altLang="en-US" sz="2000" dirty="0">
              <a:solidFill>
                <a:srgbClr val="0170D1"/>
              </a:solidFill>
              <a:latin typeface="冬青黑体简体中文 W3" panose="020B0300000000000000" pitchFamily="34" charset="-122"/>
              <a:ea typeface="冬青黑体简体中文 W3" panose="020B0300000000000000" pitchFamily="34" charset="-122"/>
            </a:endParaRPr>
          </a:p>
        </p:txBody>
      </p:sp>
    </p:spTree>
    <p:extLst>
      <p:ext uri="{BB962C8B-B14F-4D97-AF65-F5344CB8AC3E}">
        <p14:creationId xmlns:p14="http://schemas.microsoft.com/office/powerpoint/2010/main" val="29091843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1018748" y="435304"/>
            <a:ext cx="4256192" cy="584775"/>
          </a:xfrm>
          <a:prstGeom prst="rect">
            <a:avLst/>
          </a:prstGeom>
        </p:spPr>
        <p:txBody>
          <a:bodyPr wrap="square" rtlCol="0">
            <a:spAutoFit/>
          </a:bodyPr>
          <a:lstStyle/>
          <a:p>
            <a:r>
              <a:rPr lang="en-US" altLang="zh-CN" sz="3200" dirty="0" err="1">
                <a:solidFill>
                  <a:srgbClr val="8B0012"/>
                </a:solidFill>
                <a:latin typeface="Century Gothic" panose="020B0502020202020204" pitchFamily="34" charset="0"/>
                <a:ea typeface="微软雅黑" panose="020B0503020204020204" pitchFamily="34" charset="-122"/>
              </a:rPr>
              <a:t>AdaIN</a:t>
            </a:r>
            <a:endParaRPr lang="zh-CN" altLang="en-US" sz="3200" dirty="0">
              <a:solidFill>
                <a:srgbClr val="8B0012"/>
              </a:solidFill>
              <a:latin typeface="Century Gothic" panose="020B0502020202020204" pitchFamily="34" charset="0"/>
              <a:ea typeface="微软雅黑" panose="020B0503020204020204" pitchFamily="34" charset="-122"/>
            </a:endParaRPr>
          </a:p>
        </p:txBody>
      </p:sp>
      <p:sp>
        <p:nvSpPr>
          <p:cNvPr id="15" name="矩形 14"/>
          <p:cNvSpPr/>
          <p:nvPr/>
        </p:nvSpPr>
        <p:spPr>
          <a:xfrm>
            <a:off x="2137" y="326784"/>
            <a:ext cx="858017" cy="74954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31" y="393073"/>
            <a:ext cx="617027" cy="608413"/>
          </a:xfrm>
          <a:prstGeom prst="rect">
            <a:avLst/>
          </a:prstGeom>
        </p:spPr>
      </p:pic>
      <p:pic>
        <p:nvPicPr>
          <p:cNvPr id="3" name="图片 2">
            <a:extLst>
              <a:ext uri="{FF2B5EF4-FFF2-40B4-BE49-F238E27FC236}">
                <a16:creationId xmlns:a16="http://schemas.microsoft.com/office/drawing/2014/main" id="{31B165B5-36ED-4F4D-B81F-534F5336EF0F}"/>
              </a:ext>
            </a:extLst>
          </p:cNvPr>
          <p:cNvPicPr>
            <a:picLocks noChangeAspect="1"/>
          </p:cNvPicPr>
          <p:nvPr/>
        </p:nvPicPr>
        <p:blipFill>
          <a:blip r:embed="rId4"/>
          <a:stretch>
            <a:fillRect/>
          </a:stretch>
        </p:blipFill>
        <p:spPr>
          <a:xfrm>
            <a:off x="5274940" y="4791769"/>
            <a:ext cx="6362700" cy="1168400"/>
          </a:xfrm>
          <a:prstGeom prst="rect">
            <a:avLst/>
          </a:prstGeom>
        </p:spPr>
      </p:pic>
      <p:pic>
        <p:nvPicPr>
          <p:cNvPr id="3074" name="Picture 2">
            <a:extLst>
              <a:ext uri="{FF2B5EF4-FFF2-40B4-BE49-F238E27FC236}">
                <a16:creationId xmlns:a16="http://schemas.microsoft.com/office/drawing/2014/main" id="{EE7CBAEF-B8B8-427D-9103-41C1E7EADB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4940" y="2066231"/>
            <a:ext cx="6719785" cy="2725538"/>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22FB4153-50CD-48BF-BFAE-D4B09C96A0BC}"/>
              </a:ext>
            </a:extLst>
          </p:cNvPr>
          <p:cNvPicPr>
            <a:picLocks noChangeAspect="1"/>
          </p:cNvPicPr>
          <p:nvPr/>
        </p:nvPicPr>
        <p:blipFill>
          <a:blip r:embed="rId6"/>
          <a:stretch>
            <a:fillRect/>
          </a:stretch>
        </p:blipFill>
        <p:spPr>
          <a:xfrm>
            <a:off x="777758" y="2289175"/>
            <a:ext cx="3714750" cy="857250"/>
          </a:xfrm>
          <a:prstGeom prst="rect">
            <a:avLst/>
          </a:prstGeom>
        </p:spPr>
      </p:pic>
      <p:pic>
        <p:nvPicPr>
          <p:cNvPr id="6" name="图片 5">
            <a:extLst>
              <a:ext uri="{FF2B5EF4-FFF2-40B4-BE49-F238E27FC236}">
                <a16:creationId xmlns:a16="http://schemas.microsoft.com/office/drawing/2014/main" id="{C0482C87-E413-4A39-8543-8E42E2AE7438}"/>
              </a:ext>
            </a:extLst>
          </p:cNvPr>
          <p:cNvPicPr>
            <a:picLocks noChangeAspect="1"/>
          </p:cNvPicPr>
          <p:nvPr/>
        </p:nvPicPr>
        <p:blipFill>
          <a:blip r:embed="rId7"/>
          <a:stretch>
            <a:fillRect/>
          </a:stretch>
        </p:blipFill>
        <p:spPr>
          <a:xfrm>
            <a:off x="554360" y="4791769"/>
            <a:ext cx="4457700" cy="781050"/>
          </a:xfrm>
          <a:prstGeom prst="rect">
            <a:avLst/>
          </a:prstGeom>
        </p:spPr>
      </p:pic>
    </p:spTree>
    <p:extLst>
      <p:ext uri="{BB962C8B-B14F-4D97-AF65-F5344CB8AC3E}">
        <p14:creationId xmlns:p14="http://schemas.microsoft.com/office/powerpoint/2010/main" val="25132086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1018748" y="435304"/>
            <a:ext cx="4256192" cy="584775"/>
          </a:xfrm>
          <a:prstGeom prst="rect">
            <a:avLst/>
          </a:prstGeom>
        </p:spPr>
        <p:txBody>
          <a:bodyPr wrap="square" rtlCol="0">
            <a:spAutoFit/>
          </a:bodyPr>
          <a:lstStyle/>
          <a:p>
            <a:r>
              <a:rPr lang="en-US" altLang="zh-CN" sz="3200" dirty="0" err="1">
                <a:solidFill>
                  <a:srgbClr val="8B0012"/>
                </a:solidFill>
                <a:latin typeface="Century Gothic" panose="020B0502020202020204" pitchFamily="34" charset="0"/>
                <a:ea typeface="微软雅黑" panose="020B0503020204020204" pitchFamily="34" charset="-122"/>
              </a:rPr>
              <a:t>AdaIN</a:t>
            </a:r>
            <a:endParaRPr lang="zh-CN" altLang="en-US" sz="3200" dirty="0">
              <a:solidFill>
                <a:srgbClr val="8B0012"/>
              </a:solidFill>
              <a:latin typeface="Century Gothic" panose="020B0502020202020204" pitchFamily="34" charset="0"/>
              <a:ea typeface="微软雅黑" panose="020B0503020204020204" pitchFamily="34" charset="-122"/>
            </a:endParaRPr>
          </a:p>
        </p:txBody>
      </p:sp>
      <p:sp>
        <p:nvSpPr>
          <p:cNvPr id="15" name="矩形 14"/>
          <p:cNvSpPr/>
          <p:nvPr/>
        </p:nvSpPr>
        <p:spPr>
          <a:xfrm>
            <a:off x="2137" y="326784"/>
            <a:ext cx="858017" cy="74954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31" y="393073"/>
            <a:ext cx="617027" cy="608413"/>
          </a:xfrm>
          <a:prstGeom prst="rect">
            <a:avLst/>
          </a:prstGeom>
        </p:spPr>
      </p:pic>
      <p:pic>
        <p:nvPicPr>
          <p:cNvPr id="3" name="图片 2">
            <a:extLst>
              <a:ext uri="{FF2B5EF4-FFF2-40B4-BE49-F238E27FC236}">
                <a16:creationId xmlns:a16="http://schemas.microsoft.com/office/drawing/2014/main" id="{31B165B5-36ED-4F4D-B81F-534F5336EF0F}"/>
              </a:ext>
            </a:extLst>
          </p:cNvPr>
          <p:cNvPicPr>
            <a:picLocks noChangeAspect="1"/>
          </p:cNvPicPr>
          <p:nvPr/>
        </p:nvPicPr>
        <p:blipFill>
          <a:blip r:embed="rId4"/>
          <a:stretch>
            <a:fillRect/>
          </a:stretch>
        </p:blipFill>
        <p:spPr>
          <a:xfrm>
            <a:off x="2914649" y="5141262"/>
            <a:ext cx="6362700" cy="1168400"/>
          </a:xfrm>
          <a:prstGeom prst="rect">
            <a:avLst/>
          </a:prstGeom>
        </p:spPr>
      </p:pic>
      <p:pic>
        <p:nvPicPr>
          <p:cNvPr id="5" name="图片 4">
            <a:extLst>
              <a:ext uri="{FF2B5EF4-FFF2-40B4-BE49-F238E27FC236}">
                <a16:creationId xmlns:a16="http://schemas.microsoft.com/office/drawing/2014/main" id="{BE58F588-0560-C047-A33F-554501CB4714}"/>
              </a:ext>
            </a:extLst>
          </p:cNvPr>
          <p:cNvPicPr>
            <a:picLocks noChangeAspect="1"/>
          </p:cNvPicPr>
          <p:nvPr/>
        </p:nvPicPr>
        <p:blipFill>
          <a:blip r:embed="rId5"/>
          <a:stretch>
            <a:fillRect/>
          </a:stretch>
        </p:blipFill>
        <p:spPr>
          <a:xfrm>
            <a:off x="1487305" y="1132538"/>
            <a:ext cx="9217389" cy="4193970"/>
          </a:xfrm>
          <a:prstGeom prst="rect">
            <a:avLst/>
          </a:prstGeom>
        </p:spPr>
      </p:pic>
    </p:spTree>
    <p:extLst>
      <p:ext uri="{BB962C8B-B14F-4D97-AF65-F5344CB8AC3E}">
        <p14:creationId xmlns:p14="http://schemas.microsoft.com/office/powerpoint/2010/main" val="3754176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1018748" y="435304"/>
            <a:ext cx="4256192" cy="584775"/>
          </a:xfrm>
          <a:prstGeom prst="rect">
            <a:avLst/>
          </a:prstGeom>
        </p:spPr>
        <p:txBody>
          <a:bodyPr wrap="square" rtlCol="0">
            <a:spAutoFit/>
          </a:bodyPr>
          <a:lstStyle/>
          <a:p>
            <a:r>
              <a:rPr lang="en-US" altLang="zh-CN" sz="3200" dirty="0">
                <a:solidFill>
                  <a:srgbClr val="8B0012"/>
                </a:solidFill>
                <a:latin typeface="Century Gothic" panose="020B0502020202020204" pitchFamily="34" charset="0"/>
                <a:ea typeface="微软雅黑" panose="020B0503020204020204" pitchFamily="34" charset="-122"/>
              </a:rPr>
              <a:t>Stochastic Variation</a:t>
            </a:r>
          </a:p>
        </p:txBody>
      </p:sp>
      <p:sp>
        <p:nvSpPr>
          <p:cNvPr id="15" name="矩形 14"/>
          <p:cNvSpPr/>
          <p:nvPr/>
        </p:nvSpPr>
        <p:spPr>
          <a:xfrm>
            <a:off x="2137" y="326784"/>
            <a:ext cx="858017" cy="74954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31" y="393073"/>
            <a:ext cx="617027" cy="608413"/>
          </a:xfrm>
          <a:prstGeom prst="rect">
            <a:avLst/>
          </a:prstGeom>
        </p:spPr>
      </p:pic>
      <p:pic>
        <p:nvPicPr>
          <p:cNvPr id="5" name="图片 4">
            <a:extLst>
              <a:ext uri="{FF2B5EF4-FFF2-40B4-BE49-F238E27FC236}">
                <a16:creationId xmlns:a16="http://schemas.microsoft.com/office/drawing/2014/main" id="{F8245417-AE62-4A45-BE33-B3743751EA3F}"/>
              </a:ext>
            </a:extLst>
          </p:cNvPr>
          <p:cNvPicPr>
            <a:picLocks noChangeAspect="1"/>
          </p:cNvPicPr>
          <p:nvPr/>
        </p:nvPicPr>
        <p:blipFill>
          <a:blip r:embed="rId4"/>
          <a:stretch>
            <a:fillRect/>
          </a:stretch>
        </p:blipFill>
        <p:spPr>
          <a:xfrm>
            <a:off x="1326652" y="1347657"/>
            <a:ext cx="9068357" cy="4549868"/>
          </a:xfrm>
          <a:prstGeom prst="rect">
            <a:avLst/>
          </a:prstGeom>
        </p:spPr>
      </p:pic>
    </p:spTree>
    <p:extLst>
      <p:ext uri="{BB962C8B-B14F-4D97-AF65-F5344CB8AC3E}">
        <p14:creationId xmlns:p14="http://schemas.microsoft.com/office/powerpoint/2010/main" val="1130422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1018748" y="435304"/>
            <a:ext cx="5404912" cy="1077218"/>
          </a:xfrm>
          <a:prstGeom prst="rect">
            <a:avLst/>
          </a:prstGeom>
        </p:spPr>
        <p:txBody>
          <a:bodyPr wrap="square" rtlCol="0">
            <a:spAutoFit/>
          </a:bodyPr>
          <a:lstStyle/>
          <a:p>
            <a:r>
              <a:rPr lang="en" altLang="zh-CN" sz="3200" dirty="0">
                <a:solidFill>
                  <a:srgbClr val="8B0012"/>
                </a:solidFill>
                <a:latin typeface="Century Gothic" panose="020B0502020202020204" pitchFamily="34" charset="0"/>
                <a:ea typeface="微软雅黑" panose="020B0503020204020204" pitchFamily="34" charset="-122"/>
              </a:rPr>
              <a:t>Disentanglement studies </a:t>
            </a:r>
          </a:p>
          <a:p>
            <a:endParaRPr lang="en-US" altLang="zh-CN" sz="3200" dirty="0">
              <a:solidFill>
                <a:srgbClr val="8B0012"/>
              </a:solidFill>
              <a:latin typeface="Century Gothic" panose="020B0502020202020204" pitchFamily="34" charset="0"/>
              <a:ea typeface="微软雅黑" panose="020B0503020204020204" pitchFamily="34" charset="-122"/>
            </a:endParaRPr>
          </a:p>
        </p:txBody>
      </p:sp>
      <p:sp>
        <p:nvSpPr>
          <p:cNvPr id="15" name="矩形 14"/>
          <p:cNvSpPr/>
          <p:nvPr/>
        </p:nvSpPr>
        <p:spPr>
          <a:xfrm>
            <a:off x="2137" y="326784"/>
            <a:ext cx="858017" cy="74954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31" y="393073"/>
            <a:ext cx="617027" cy="608413"/>
          </a:xfrm>
          <a:prstGeom prst="rect">
            <a:avLst/>
          </a:prstGeom>
        </p:spPr>
      </p:pic>
      <p:sp>
        <p:nvSpPr>
          <p:cNvPr id="14" name="文本框 13">
            <a:extLst>
              <a:ext uri="{FF2B5EF4-FFF2-40B4-BE49-F238E27FC236}">
                <a16:creationId xmlns:a16="http://schemas.microsoft.com/office/drawing/2014/main" id="{49DC0182-7447-0442-8F38-5F60724D97E1}"/>
              </a:ext>
            </a:extLst>
          </p:cNvPr>
          <p:cNvSpPr txBox="1"/>
          <p:nvPr/>
        </p:nvSpPr>
        <p:spPr>
          <a:xfrm>
            <a:off x="777758" y="1949087"/>
            <a:ext cx="9473106" cy="2616101"/>
          </a:xfrm>
          <a:prstGeom prst="rect">
            <a:avLst/>
          </a:prstGeom>
        </p:spPr>
        <p:txBody>
          <a:bodyPr wrap="none" rtlCol="0">
            <a:spAutoFit/>
          </a:bodyPr>
          <a:lstStyle/>
          <a:p>
            <a:r>
              <a:rPr lang="en" altLang="zh-CN" sz="3600" dirty="0"/>
              <a:t>Two new ways of quantifying disentanglement</a:t>
            </a:r>
            <a:r>
              <a:rPr lang="zh-CN" altLang="en-US" sz="3600" dirty="0"/>
              <a:t>：</a:t>
            </a:r>
            <a:endParaRPr lang="en-US" altLang="zh-CN" sz="3600" dirty="0"/>
          </a:p>
          <a:p>
            <a:pPr marL="342900" indent="-342900">
              <a:buFont typeface="Arial" panose="020B0604020202020204" pitchFamily="34" charset="0"/>
              <a:buChar char="•"/>
            </a:pPr>
            <a:r>
              <a:rPr lang="en" altLang="zh-CN" sz="2800" dirty="0"/>
              <a:t>Perceptual path length</a:t>
            </a:r>
          </a:p>
          <a:p>
            <a:pPr marL="342900" indent="-342900">
              <a:buFont typeface="Arial" panose="020B0604020202020204" pitchFamily="34" charset="0"/>
              <a:buChar char="•"/>
            </a:pPr>
            <a:r>
              <a:rPr lang="en" altLang="zh-CN" sz="2800" dirty="0"/>
              <a:t>linear separability</a:t>
            </a:r>
            <a:r>
              <a:rPr lang="en" altLang="zh-CN" sz="3600" dirty="0"/>
              <a:t> </a:t>
            </a:r>
          </a:p>
          <a:p>
            <a:endParaRPr lang="en" altLang="zh-CN" sz="3600" dirty="0"/>
          </a:p>
          <a:p>
            <a:r>
              <a:rPr kumimoji="1" lang="zh-CN" altLang="en-US" sz="2800" dirty="0">
                <a:solidFill>
                  <a:srgbClr val="0170D1"/>
                </a:solidFill>
                <a:latin typeface="冬青黑体简体中文 W3" panose="020B0300000000000000" pitchFamily="34" charset="-122"/>
                <a:ea typeface="冬青黑体简体中文 W3" panose="020B0300000000000000" pitchFamily="34" charset="-122"/>
              </a:rPr>
              <a:t> </a:t>
            </a:r>
          </a:p>
        </p:txBody>
      </p:sp>
      <p:grpSp>
        <p:nvGrpSpPr>
          <p:cNvPr id="5" name="组合 4">
            <a:extLst>
              <a:ext uri="{FF2B5EF4-FFF2-40B4-BE49-F238E27FC236}">
                <a16:creationId xmlns:a16="http://schemas.microsoft.com/office/drawing/2014/main" id="{B95D0087-345E-4747-85DA-B85D41493DBC}"/>
              </a:ext>
            </a:extLst>
          </p:cNvPr>
          <p:cNvGrpSpPr/>
          <p:nvPr/>
        </p:nvGrpSpPr>
        <p:grpSpPr>
          <a:xfrm>
            <a:off x="662980" y="4255303"/>
            <a:ext cx="6116447" cy="2167393"/>
            <a:chOff x="1689486" y="3059837"/>
            <a:chExt cx="7826624" cy="3362859"/>
          </a:xfrm>
        </p:grpSpPr>
        <p:pic>
          <p:nvPicPr>
            <p:cNvPr id="6" name="图片 5" descr="卡通人物&#10;&#10;描述已自动生成">
              <a:extLst>
                <a:ext uri="{FF2B5EF4-FFF2-40B4-BE49-F238E27FC236}">
                  <a16:creationId xmlns:a16="http://schemas.microsoft.com/office/drawing/2014/main" id="{AC6F1843-9ACD-4CCB-8CA6-A152743CBC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9510" y="3082596"/>
              <a:ext cx="7086600" cy="3340100"/>
            </a:xfrm>
            <a:prstGeom prst="rect">
              <a:avLst/>
            </a:prstGeom>
          </p:spPr>
        </p:pic>
        <p:cxnSp>
          <p:nvCxnSpPr>
            <p:cNvPr id="7" name="直线箭头连接符 7">
              <a:extLst>
                <a:ext uri="{FF2B5EF4-FFF2-40B4-BE49-F238E27FC236}">
                  <a16:creationId xmlns:a16="http://schemas.microsoft.com/office/drawing/2014/main" id="{A81413EF-0D75-4E93-AFDE-7C10C67F8827}"/>
                </a:ext>
              </a:extLst>
            </p:cNvPr>
            <p:cNvCxnSpPr>
              <a:cxnSpLocks/>
            </p:cNvCxnSpPr>
            <p:nvPr/>
          </p:nvCxnSpPr>
          <p:spPr>
            <a:xfrm>
              <a:off x="2324578" y="3081111"/>
              <a:ext cx="2442210"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11">
              <a:extLst>
                <a:ext uri="{FF2B5EF4-FFF2-40B4-BE49-F238E27FC236}">
                  <a16:creationId xmlns:a16="http://schemas.microsoft.com/office/drawing/2014/main" id="{4FA521DB-6572-40DC-BD6D-96D1F2624BAD}"/>
                </a:ext>
              </a:extLst>
            </p:cNvPr>
            <p:cNvCxnSpPr>
              <a:cxnSpLocks/>
            </p:cNvCxnSpPr>
            <p:nvPr/>
          </p:nvCxnSpPr>
          <p:spPr>
            <a:xfrm>
              <a:off x="1689486" y="3548291"/>
              <a:ext cx="0" cy="2307471"/>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19F057C-6988-45C5-AF05-3DD3C54D50F6}"/>
                </a:ext>
              </a:extLst>
            </p:cNvPr>
            <p:cNvSpPr txBox="1"/>
            <p:nvPr/>
          </p:nvSpPr>
          <p:spPr>
            <a:xfrm>
              <a:off x="2210526" y="3059837"/>
              <a:ext cx="1274164" cy="677108"/>
            </a:xfrm>
            <a:prstGeom prst="rect">
              <a:avLst/>
            </a:prstGeom>
          </p:spPr>
          <p:txBody>
            <a:bodyPr wrap="square" rtlCol="0">
              <a:spAutoFit/>
            </a:bodyPr>
            <a:lstStyle/>
            <a:p>
              <a:r>
                <a:rPr lang="en" altLang="zh-CN" dirty="0"/>
                <a:t>Long</a:t>
              </a:r>
              <a:r>
                <a:rPr lang="zh-CN" altLang="en-US" dirty="0"/>
                <a:t> </a:t>
              </a:r>
              <a:r>
                <a:rPr lang="en" altLang="zh-CN" dirty="0"/>
                <a:t>hair</a:t>
              </a:r>
              <a:endParaRPr lang="en" altLang="zh-CN" sz="2000" dirty="0"/>
            </a:p>
            <a:p>
              <a:endParaRPr kumimoji="1" lang="zh-CN" altLang="en-US" sz="2000" dirty="0">
                <a:solidFill>
                  <a:srgbClr val="0170D1"/>
                </a:solidFill>
                <a:latin typeface="冬青黑体简体中文 W3" panose="020B0300000000000000" pitchFamily="34" charset="-122"/>
                <a:ea typeface="冬青黑体简体中文 W3" panose="020B0300000000000000" pitchFamily="34" charset="-122"/>
              </a:endParaRPr>
            </a:p>
          </p:txBody>
        </p:sp>
        <p:sp>
          <p:nvSpPr>
            <p:cNvPr id="10" name="文本框 9">
              <a:extLst>
                <a:ext uri="{FF2B5EF4-FFF2-40B4-BE49-F238E27FC236}">
                  <a16:creationId xmlns:a16="http://schemas.microsoft.com/office/drawing/2014/main" id="{7E025C80-2CD2-462B-A285-527ED7510EA6}"/>
                </a:ext>
              </a:extLst>
            </p:cNvPr>
            <p:cNvSpPr txBox="1"/>
            <p:nvPr/>
          </p:nvSpPr>
          <p:spPr>
            <a:xfrm>
              <a:off x="3854701" y="3100102"/>
              <a:ext cx="1274164" cy="677108"/>
            </a:xfrm>
            <a:prstGeom prst="rect">
              <a:avLst/>
            </a:prstGeom>
          </p:spPr>
          <p:txBody>
            <a:bodyPr wrap="square" rtlCol="0">
              <a:spAutoFit/>
            </a:bodyPr>
            <a:lstStyle/>
            <a:p>
              <a:r>
                <a:rPr lang="en" altLang="zh-CN" dirty="0"/>
                <a:t>Short</a:t>
              </a:r>
              <a:r>
                <a:rPr lang="zh-CN" altLang="en-US" dirty="0"/>
                <a:t> </a:t>
              </a:r>
              <a:r>
                <a:rPr lang="en" altLang="zh-CN" dirty="0"/>
                <a:t>hair</a:t>
              </a:r>
              <a:endParaRPr lang="en" altLang="zh-CN" sz="2000" dirty="0"/>
            </a:p>
            <a:p>
              <a:endParaRPr kumimoji="1" lang="zh-CN" altLang="en-US" sz="2000" dirty="0">
                <a:solidFill>
                  <a:srgbClr val="0170D1"/>
                </a:solidFill>
                <a:latin typeface="冬青黑体简体中文 W3" panose="020B0300000000000000" pitchFamily="34" charset="-122"/>
                <a:ea typeface="冬青黑体简体中文 W3" panose="020B0300000000000000" pitchFamily="34" charset="-122"/>
              </a:endParaRPr>
            </a:p>
          </p:txBody>
        </p:sp>
        <p:sp>
          <p:nvSpPr>
            <p:cNvPr id="11" name="文本框 10">
              <a:extLst>
                <a:ext uri="{FF2B5EF4-FFF2-40B4-BE49-F238E27FC236}">
                  <a16:creationId xmlns:a16="http://schemas.microsoft.com/office/drawing/2014/main" id="{560B2260-1553-4499-AB94-C5EC3F177668}"/>
                </a:ext>
              </a:extLst>
            </p:cNvPr>
            <p:cNvSpPr txBox="1"/>
            <p:nvPr/>
          </p:nvSpPr>
          <p:spPr>
            <a:xfrm>
              <a:off x="1739962" y="3724499"/>
              <a:ext cx="1274164" cy="369332"/>
            </a:xfrm>
            <a:prstGeom prst="rect">
              <a:avLst/>
            </a:prstGeom>
          </p:spPr>
          <p:txBody>
            <a:bodyPr wrap="square" rtlCol="0">
              <a:spAutoFit/>
            </a:bodyPr>
            <a:lstStyle/>
            <a:p>
              <a:r>
                <a:rPr lang="en-US" altLang="zh-CN" dirty="0"/>
                <a:t>Male</a:t>
              </a:r>
              <a:endParaRPr kumimoji="1" lang="zh-CN" altLang="en-US" sz="2000" dirty="0">
                <a:solidFill>
                  <a:srgbClr val="0170D1"/>
                </a:solidFill>
                <a:latin typeface="冬青黑体简体中文 W3" panose="020B0300000000000000" pitchFamily="34" charset="-122"/>
                <a:ea typeface="冬青黑体简体中文 W3" panose="020B0300000000000000" pitchFamily="34" charset="-122"/>
              </a:endParaRPr>
            </a:p>
          </p:txBody>
        </p:sp>
        <p:sp>
          <p:nvSpPr>
            <p:cNvPr id="12" name="文本框 11">
              <a:extLst>
                <a:ext uri="{FF2B5EF4-FFF2-40B4-BE49-F238E27FC236}">
                  <a16:creationId xmlns:a16="http://schemas.microsoft.com/office/drawing/2014/main" id="{C3931C68-4BD3-4E73-AE1D-48EEAFDAC2F0}"/>
                </a:ext>
              </a:extLst>
            </p:cNvPr>
            <p:cNvSpPr txBox="1"/>
            <p:nvPr/>
          </p:nvSpPr>
          <p:spPr>
            <a:xfrm>
              <a:off x="1702796" y="5285563"/>
              <a:ext cx="1274164" cy="369332"/>
            </a:xfrm>
            <a:prstGeom prst="rect">
              <a:avLst/>
            </a:prstGeom>
          </p:spPr>
          <p:txBody>
            <a:bodyPr wrap="square" rtlCol="0">
              <a:spAutoFit/>
            </a:bodyPr>
            <a:lstStyle/>
            <a:p>
              <a:r>
                <a:rPr lang="en-US" altLang="zh-CN" dirty="0"/>
                <a:t>Female</a:t>
              </a:r>
              <a:endParaRPr kumimoji="1" lang="zh-CN" altLang="en-US" sz="2000" dirty="0">
                <a:solidFill>
                  <a:srgbClr val="0170D1"/>
                </a:solidFill>
                <a:latin typeface="冬青黑体简体中文 W3" panose="020B0300000000000000" pitchFamily="34" charset="-122"/>
                <a:ea typeface="冬青黑体简体中文 W3" panose="020B0300000000000000" pitchFamily="34" charset="-122"/>
              </a:endParaRPr>
            </a:p>
          </p:txBody>
        </p:sp>
      </p:grpSp>
      <p:pic>
        <p:nvPicPr>
          <p:cNvPr id="16" name="图片 15">
            <a:extLst>
              <a:ext uri="{FF2B5EF4-FFF2-40B4-BE49-F238E27FC236}">
                <a16:creationId xmlns:a16="http://schemas.microsoft.com/office/drawing/2014/main" id="{F07BBACE-F112-4D89-A013-91F8D02345AE}"/>
              </a:ext>
            </a:extLst>
          </p:cNvPr>
          <p:cNvPicPr>
            <a:picLocks noChangeAspect="1"/>
          </p:cNvPicPr>
          <p:nvPr/>
        </p:nvPicPr>
        <p:blipFill>
          <a:blip r:embed="rId5"/>
          <a:stretch>
            <a:fillRect/>
          </a:stretch>
        </p:blipFill>
        <p:spPr>
          <a:xfrm>
            <a:off x="6968163" y="4234092"/>
            <a:ext cx="4922868" cy="2369176"/>
          </a:xfrm>
          <a:prstGeom prst="rect">
            <a:avLst/>
          </a:prstGeom>
        </p:spPr>
      </p:pic>
    </p:spTree>
    <p:extLst>
      <p:ext uri="{BB962C8B-B14F-4D97-AF65-F5344CB8AC3E}">
        <p14:creationId xmlns:p14="http://schemas.microsoft.com/office/powerpoint/2010/main" val="2061632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1018748" y="435304"/>
            <a:ext cx="5404912" cy="1077218"/>
          </a:xfrm>
          <a:prstGeom prst="rect">
            <a:avLst/>
          </a:prstGeom>
        </p:spPr>
        <p:txBody>
          <a:bodyPr wrap="square" rtlCol="0">
            <a:spAutoFit/>
          </a:bodyPr>
          <a:lstStyle/>
          <a:p>
            <a:r>
              <a:rPr lang="en" altLang="zh-CN" sz="3200" dirty="0">
                <a:solidFill>
                  <a:srgbClr val="8B0012"/>
                </a:solidFill>
                <a:latin typeface="Century Gothic" panose="020B0502020202020204" pitchFamily="34" charset="0"/>
                <a:ea typeface="微软雅黑" panose="020B0503020204020204" pitchFamily="34" charset="-122"/>
              </a:rPr>
              <a:t>Disentanglement studies </a:t>
            </a:r>
          </a:p>
          <a:p>
            <a:endParaRPr lang="en-US" altLang="zh-CN" sz="3200" dirty="0">
              <a:solidFill>
                <a:srgbClr val="8B0012"/>
              </a:solidFill>
              <a:latin typeface="Century Gothic" panose="020B0502020202020204" pitchFamily="34" charset="0"/>
              <a:ea typeface="微软雅黑" panose="020B0503020204020204" pitchFamily="34" charset="-122"/>
            </a:endParaRPr>
          </a:p>
        </p:txBody>
      </p:sp>
      <p:sp>
        <p:nvSpPr>
          <p:cNvPr id="15" name="矩形 14"/>
          <p:cNvSpPr/>
          <p:nvPr/>
        </p:nvSpPr>
        <p:spPr>
          <a:xfrm>
            <a:off x="2137" y="326784"/>
            <a:ext cx="858017" cy="74954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31" y="393073"/>
            <a:ext cx="617027" cy="608413"/>
          </a:xfrm>
          <a:prstGeom prst="rect">
            <a:avLst/>
          </a:prstGeom>
        </p:spPr>
      </p:pic>
      <p:sp>
        <p:nvSpPr>
          <p:cNvPr id="14" name="文本框 13">
            <a:extLst>
              <a:ext uri="{FF2B5EF4-FFF2-40B4-BE49-F238E27FC236}">
                <a16:creationId xmlns:a16="http://schemas.microsoft.com/office/drawing/2014/main" id="{49DC0182-7447-0442-8F38-5F60724D97E1}"/>
              </a:ext>
            </a:extLst>
          </p:cNvPr>
          <p:cNvSpPr txBox="1"/>
          <p:nvPr/>
        </p:nvSpPr>
        <p:spPr>
          <a:xfrm>
            <a:off x="777758" y="1949087"/>
            <a:ext cx="304892" cy="1077218"/>
          </a:xfrm>
          <a:prstGeom prst="rect">
            <a:avLst/>
          </a:prstGeom>
        </p:spPr>
        <p:txBody>
          <a:bodyPr wrap="none" rtlCol="0">
            <a:spAutoFit/>
          </a:bodyPr>
          <a:lstStyle/>
          <a:p>
            <a:endParaRPr lang="en" altLang="zh-CN" sz="3600" dirty="0"/>
          </a:p>
          <a:p>
            <a:r>
              <a:rPr kumimoji="1" lang="zh-CN" altLang="en-US" sz="2800" dirty="0">
                <a:solidFill>
                  <a:srgbClr val="0170D1"/>
                </a:solidFill>
                <a:latin typeface="冬青黑体简体中文 W3" panose="020B0300000000000000" pitchFamily="34" charset="-122"/>
                <a:ea typeface="冬青黑体简体中文 W3" panose="020B0300000000000000" pitchFamily="34" charset="-122"/>
              </a:rPr>
              <a:t> </a:t>
            </a:r>
          </a:p>
        </p:txBody>
      </p:sp>
      <p:sp>
        <p:nvSpPr>
          <p:cNvPr id="2" name="矩形 1">
            <a:extLst>
              <a:ext uri="{FF2B5EF4-FFF2-40B4-BE49-F238E27FC236}">
                <a16:creationId xmlns:a16="http://schemas.microsoft.com/office/drawing/2014/main" id="{F42E20D8-93C8-3D46-9BB8-A629AE537808}"/>
              </a:ext>
            </a:extLst>
          </p:cNvPr>
          <p:cNvSpPr/>
          <p:nvPr/>
        </p:nvSpPr>
        <p:spPr>
          <a:xfrm>
            <a:off x="1082650" y="1425867"/>
            <a:ext cx="3492879" cy="523220"/>
          </a:xfrm>
          <a:prstGeom prst="rect">
            <a:avLst/>
          </a:prstGeom>
        </p:spPr>
        <p:txBody>
          <a:bodyPr wrap="none">
            <a:spAutoFit/>
          </a:bodyPr>
          <a:lstStyle/>
          <a:p>
            <a:r>
              <a:rPr lang="en" altLang="zh-CN" sz="2800" dirty="0"/>
              <a:t>Perceptual path length</a:t>
            </a:r>
          </a:p>
        </p:txBody>
      </p:sp>
      <p:pic>
        <p:nvPicPr>
          <p:cNvPr id="5" name="图片 4">
            <a:extLst>
              <a:ext uri="{FF2B5EF4-FFF2-40B4-BE49-F238E27FC236}">
                <a16:creationId xmlns:a16="http://schemas.microsoft.com/office/drawing/2014/main" id="{0B669BFC-0785-C04B-A175-5576B394E0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100" y="4813767"/>
            <a:ext cx="5803900" cy="558800"/>
          </a:xfrm>
          <a:prstGeom prst="rect">
            <a:avLst/>
          </a:prstGeom>
        </p:spPr>
      </p:pic>
      <p:pic>
        <p:nvPicPr>
          <p:cNvPr id="7" name="图片 6">
            <a:extLst>
              <a:ext uri="{FF2B5EF4-FFF2-40B4-BE49-F238E27FC236}">
                <a16:creationId xmlns:a16="http://schemas.microsoft.com/office/drawing/2014/main" id="{7E965950-E5ED-F24F-A701-028E897D48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244" y="5791158"/>
            <a:ext cx="6983233" cy="749542"/>
          </a:xfrm>
          <a:prstGeom prst="rect">
            <a:avLst/>
          </a:prstGeom>
        </p:spPr>
      </p:pic>
      <p:pic>
        <p:nvPicPr>
          <p:cNvPr id="9" name="图片 8" descr="手机屏幕截图&#10;&#10;描述已自动生成">
            <a:extLst>
              <a:ext uri="{FF2B5EF4-FFF2-40B4-BE49-F238E27FC236}">
                <a16:creationId xmlns:a16="http://schemas.microsoft.com/office/drawing/2014/main" id="{EFD61862-AE13-0145-81CE-FC4D0A9DC8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7197" y="2093484"/>
            <a:ext cx="7086600" cy="2413000"/>
          </a:xfrm>
          <a:prstGeom prst="rect">
            <a:avLst/>
          </a:prstGeom>
        </p:spPr>
      </p:pic>
      <p:sp>
        <p:nvSpPr>
          <p:cNvPr id="3" name="矩形 2">
            <a:extLst>
              <a:ext uri="{FF2B5EF4-FFF2-40B4-BE49-F238E27FC236}">
                <a16:creationId xmlns:a16="http://schemas.microsoft.com/office/drawing/2014/main" id="{6103A69C-792F-3644-8F73-AE10A04F7BCE}"/>
              </a:ext>
            </a:extLst>
          </p:cNvPr>
          <p:cNvSpPr/>
          <p:nvPr/>
        </p:nvSpPr>
        <p:spPr>
          <a:xfrm>
            <a:off x="2397197" y="2093484"/>
            <a:ext cx="5863400" cy="2525011"/>
          </a:xfrm>
          <a:prstGeom prst="rect">
            <a:avLst/>
          </a:prstGeom>
          <a:noFill/>
          <a:ln w="1111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6" name="文本框 5">
            <a:extLst>
              <a:ext uri="{FF2B5EF4-FFF2-40B4-BE49-F238E27FC236}">
                <a16:creationId xmlns:a16="http://schemas.microsoft.com/office/drawing/2014/main" id="{AB112D3E-CC70-134B-927B-EBB9F9A0BC7F}"/>
              </a:ext>
            </a:extLst>
          </p:cNvPr>
          <p:cNvSpPr txBox="1"/>
          <p:nvPr/>
        </p:nvSpPr>
        <p:spPr>
          <a:xfrm>
            <a:off x="7563173" y="5965874"/>
            <a:ext cx="2332690" cy="400110"/>
          </a:xfrm>
          <a:prstGeom prst="rect">
            <a:avLst/>
          </a:prstGeom>
        </p:spPr>
        <p:txBody>
          <a:bodyPr wrap="none" rtlCol="0">
            <a:spAutoFit/>
          </a:bodyPr>
          <a:lstStyle/>
          <a:p>
            <a:r>
              <a:rPr kumimoji="1" lang="en-US" altLang="zh-CN" sz="2000" dirty="0">
                <a:latin typeface="冬青黑体简体中文 W3" panose="020B0300000000000000" pitchFamily="34" charset="-122"/>
                <a:ea typeface="冬青黑体简体中文 W3" panose="020B0300000000000000" pitchFamily="34" charset="-122"/>
              </a:rPr>
              <a:t>d:</a:t>
            </a:r>
            <a:r>
              <a:rPr kumimoji="1" lang="zh-CN" altLang="en-US" sz="2000" dirty="0">
                <a:latin typeface="冬青黑体简体中文 W3" panose="020B0300000000000000" pitchFamily="34" charset="-122"/>
                <a:ea typeface="冬青黑体简体中文 W3" panose="020B0300000000000000" pitchFamily="34" charset="-122"/>
              </a:rPr>
              <a:t> </a:t>
            </a:r>
            <a:r>
              <a:rPr lang="en" altLang="zh-CN" dirty="0"/>
              <a:t>Perceptual</a:t>
            </a:r>
            <a:r>
              <a:rPr lang="zh-CN" altLang="en-US" dirty="0"/>
              <a:t> </a:t>
            </a:r>
            <a:r>
              <a:rPr lang="en-US" altLang="zh-CN" dirty="0"/>
              <a:t>distance</a:t>
            </a:r>
          </a:p>
        </p:txBody>
      </p:sp>
    </p:spTree>
    <p:extLst>
      <p:ext uri="{BB962C8B-B14F-4D97-AF65-F5344CB8AC3E}">
        <p14:creationId xmlns:p14="http://schemas.microsoft.com/office/powerpoint/2010/main" val="6207339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1018748" y="435304"/>
            <a:ext cx="5404912" cy="1077218"/>
          </a:xfrm>
          <a:prstGeom prst="rect">
            <a:avLst/>
          </a:prstGeom>
        </p:spPr>
        <p:txBody>
          <a:bodyPr wrap="square" rtlCol="0">
            <a:spAutoFit/>
          </a:bodyPr>
          <a:lstStyle/>
          <a:p>
            <a:r>
              <a:rPr lang="en" altLang="zh-CN" sz="3200" dirty="0">
                <a:solidFill>
                  <a:srgbClr val="8B0012"/>
                </a:solidFill>
                <a:latin typeface="Century Gothic" panose="020B0502020202020204" pitchFamily="34" charset="0"/>
                <a:ea typeface="微软雅黑" panose="020B0503020204020204" pitchFamily="34" charset="-122"/>
              </a:rPr>
              <a:t>Disentanglement studies </a:t>
            </a:r>
          </a:p>
          <a:p>
            <a:endParaRPr lang="en-US" altLang="zh-CN" sz="3200" dirty="0">
              <a:solidFill>
                <a:srgbClr val="8B0012"/>
              </a:solidFill>
              <a:latin typeface="Century Gothic" panose="020B0502020202020204" pitchFamily="34" charset="0"/>
              <a:ea typeface="微软雅黑" panose="020B0503020204020204" pitchFamily="34" charset="-122"/>
            </a:endParaRPr>
          </a:p>
        </p:txBody>
      </p:sp>
      <p:sp>
        <p:nvSpPr>
          <p:cNvPr id="15" name="矩形 14"/>
          <p:cNvSpPr/>
          <p:nvPr/>
        </p:nvSpPr>
        <p:spPr>
          <a:xfrm>
            <a:off x="2137" y="326784"/>
            <a:ext cx="858017" cy="74954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31" y="393073"/>
            <a:ext cx="617027" cy="608413"/>
          </a:xfrm>
          <a:prstGeom prst="rect">
            <a:avLst/>
          </a:prstGeom>
        </p:spPr>
      </p:pic>
      <p:sp>
        <p:nvSpPr>
          <p:cNvPr id="14" name="文本框 13">
            <a:extLst>
              <a:ext uri="{FF2B5EF4-FFF2-40B4-BE49-F238E27FC236}">
                <a16:creationId xmlns:a16="http://schemas.microsoft.com/office/drawing/2014/main" id="{49DC0182-7447-0442-8F38-5F60724D97E1}"/>
              </a:ext>
            </a:extLst>
          </p:cNvPr>
          <p:cNvSpPr txBox="1"/>
          <p:nvPr/>
        </p:nvSpPr>
        <p:spPr>
          <a:xfrm>
            <a:off x="777758" y="1949087"/>
            <a:ext cx="304892" cy="1077218"/>
          </a:xfrm>
          <a:prstGeom prst="rect">
            <a:avLst/>
          </a:prstGeom>
        </p:spPr>
        <p:txBody>
          <a:bodyPr wrap="none" rtlCol="0">
            <a:spAutoFit/>
          </a:bodyPr>
          <a:lstStyle/>
          <a:p>
            <a:endParaRPr lang="en" altLang="zh-CN" sz="3600" dirty="0"/>
          </a:p>
          <a:p>
            <a:r>
              <a:rPr kumimoji="1" lang="zh-CN" altLang="en-US" sz="2800" dirty="0">
                <a:solidFill>
                  <a:srgbClr val="0170D1"/>
                </a:solidFill>
                <a:latin typeface="冬青黑体简体中文 W3" panose="020B0300000000000000" pitchFamily="34" charset="-122"/>
                <a:ea typeface="冬青黑体简体中文 W3" panose="020B0300000000000000" pitchFamily="34" charset="-122"/>
              </a:rPr>
              <a:t> </a:t>
            </a:r>
          </a:p>
        </p:txBody>
      </p:sp>
      <p:sp>
        <p:nvSpPr>
          <p:cNvPr id="2" name="矩形 1">
            <a:extLst>
              <a:ext uri="{FF2B5EF4-FFF2-40B4-BE49-F238E27FC236}">
                <a16:creationId xmlns:a16="http://schemas.microsoft.com/office/drawing/2014/main" id="{F42E20D8-93C8-3D46-9BB8-A629AE537808}"/>
              </a:ext>
            </a:extLst>
          </p:cNvPr>
          <p:cNvSpPr/>
          <p:nvPr/>
        </p:nvSpPr>
        <p:spPr>
          <a:xfrm>
            <a:off x="1082650" y="1261555"/>
            <a:ext cx="2883162" cy="646331"/>
          </a:xfrm>
          <a:prstGeom prst="rect">
            <a:avLst/>
          </a:prstGeom>
        </p:spPr>
        <p:txBody>
          <a:bodyPr wrap="none">
            <a:spAutoFit/>
          </a:bodyPr>
          <a:lstStyle/>
          <a:p>
            <a:r>
              <a:rPr lang="en" altLang="zh-CN" sz="2800" dirty="0"/>
              <a:t>linear separability</a:t>
            </a:r>
            <a:r>
              <a:rPr lang="en" altLang="zh-CN" sz="3600" dirty="0"/>
              <a:t> </a:t>
            </a:r>
          </a:p>
        </p:txBody>
      </p:sp>
      <p:pic>
        <p:nvPicPr>
          <p:cNvPr id="9" name="图片 8" descr="手机屏幕截图&#10;&#10;描述已自动生成">
            <a:extLst>
              <a:ext uri="{FF2B5EF4-FFF2-40B4-BE49-F238E27FC236}">
                <a16:creationId xmlns:a16="http://schemas.microsoft.com/office/drawing/2014/main" id="{EFD61862-AE13-0145-81CE-FC4D0A9DC8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7197" y="2093484"/>
            <a:ext cx="7086600" cy="2413000"/>
          </a:xfrm>
          <a:prstGeom prst="rect">
            <a:avLst/>
          </a:prstGeom>
        </p:spPr>
      </p:pic>
      <p:sp>
        <p:nvSpPr>
          <p:cNvPr id="3" name="矩形 2">
            <a:extLst>
              <a:ext uri="{FF2B5EF4-FFF2-40B4-BE49-F238E27FC236}">
                <a16:creationId xmlns:a16="http://schemas.microsoft.com/office/drawing/2014/main" id="{6103A69C-792F-3644-8F73-AE10A04F7BCE}"/>
              </a:ext>
            </a:extLst>
          </p:cNvPr>
          <p:cNvSpPr/>
          <p:nvPr/>
        </p:nvSpPr>
        <p:spPr>
          <a:xfrm>
            <a:off x="7795646" y="2125870"/>
            <a:ext cx="1782613" cy="2525011"/>
          </a:xfrm>
          <a:prstGeom prst="rect">
            <a:avLst/>
          </a:prstGeom>
          <a:noFill/>
          <a:ln w="1111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p>
        </p:txBody>
      </p:sp>
      <p:sp>
        <p:nvSpPr>
          <p:cNvPr id="10" name="文本框 9">
            <a:extLst>
              <a:ext uri="{FF2B5EF4-FFF2-40B4-BE49-F238E27FC236}">
                <a16:creationId xmlns:a16="http://schemas.microsoft.com/office/drawing/2014/main" id="{E9071F56-BD8F-EB47-9932-7E8A0BB6D8B2}"/>
              </a:ext>
            </a:extLst>
          </p:cNvPr>
          <p:cNvSpPr txBox="1"/>
          <p:nvPr/>
        </p:nvSpPr>
        <p:spPr>
          <a:xfrm>
            <a:off x="1100380" y="4850969"/>
            <a:ext cx="7656776" cy="2369880"/>
          </a:xfrm>
          <a:prstGeom prst="rect">
            <a:avLst/>
          </a:prstGeom>
        </p:spPr>
        <p:txBody>
          <a:bodyPr wrap="none" rtlCol="0">
            <a:spAutoFit/>
          </a:bodyPr>
          <a:lstStyle/>
          <a:p>
            <a:pPr marL="342900" indent="-342900">
              <a:buFont typeface="Arial" panose="020B0604020202020204" pitchFamily="34" charset="0"/>
              <a:buChar char="•"/>
            </a:pPr>
            <a:r>
              <a:rPr lang="en-US" altLang="zh-CN" sz="2400" dirty="0"/>
              <a:t>40</a:t>
            </a:r>
            <a:r>
              <a:rPr lang="zh-CN" altLang="en-US" sz="2400" dirty="0"/>
              <a:t>  </a:t>
            </a:r>
            <a:r>
              <a:rPr lang="en" altLang="zh-CN" sz="2400" dirty="0"/>
              <a:t>classifiers </a:t>
            </a:r>
            <a:r>
              <a:rPr lang="zh-CN" altLang="en-US" sz="2400" dirty="0"/>
              <a:t> </a:t>
            </a:r>
            <a:r>
              <a:rPr lang="en-US" altLang="zh-CN" sz="2400" dirty="0"/>
              <a:t>-</a:t>
            </a:r>
            <a:r>
              <a:rPr lang="zh-CN" altLang="en-US" sz="2400" dirty="0"/>
              <a:t> </a:t>
            </a:r>
            <a:r>
              <a:rPr lang="en-US" altLang="zh-CN" sz="2400" dirty="0"/>
              <a:t>same</a:t>
            </a:r>
            <a:r>
              <a:rPr lang="zh-CN" altLang="en-US" sz="2400" dirty="0"/>
              <a:t> </a:t>
            </a:r>
            <a:r>
              <a:rPr lang="en" altLang="zh-CN" sz="2400" dirty="0"/>
              <a:t>architecture as the </a:t>
            </a:r>
            <a:r>
              <a:rPr lang="en-US" altLang="zh-CN" sz="2800" dirty="0"/>
              <a:t>D</a:t>
            </a:r>
            <a:r>
              <a:rPr lang="zh-CN" altLang="en-US" sz="2800" dirty="0"/>
              <a:t> </a:t>
            </a:r>
            <a:r>
              <a:rPr lang="en-US" altLang="zh-CN" sz="2800" dirty="0"/>
              <a:t>in</a:t>
            </a:r>
            <a:r>
              <a:rPr lang="zh-CN" altLang="en-US" sz="2800" dirty="0"/>
              <a:t> </a:t>
            </a:r>
            <a:r>
              <a:rPr lang="en-US" altLang="zh-CN" sz="2800" dirty="0" err="1"/>
              <a:t>StyleGAN</a:t>
            </a:r>
            <a:endParaRPr lang="en" altLang="zh-CN" sz="2800" dirty="0"/>
          </a:p>
          <a:p>
            <a:pPr marL="342900" indent="-342900">
              <a:buFont typeface="Arial" panose="020B0604020202020204" pitchFamily="34" charset="0"/>
              <a:buChar char="•"/>
            </a:pPr>
            <a:r>
              <a:rPr lang="en-US" altLang="zh-CN" sz="2400" dirty="0"/>
              <a:t>100,000</a:t>
            </a:r>
            <a:r>
              <a:rPr lang="zh-CN" altLang="en-US" sz="2400" dirty="0"/>
              <a:t> </a:t>
            </a:r>
            <a:r>
              <a:rPr lang="en-US" altLang="zh-CN" sz="2400" dirty="0"/>
              <a:t>(latent</a:t>
            </a:r>
            <a:r>
              <a:rPr lang="zh-CN" altLang="en-US" sz="2400" dirty="0"/>
              <a:t> </a:t>
            </a:r>
            <a:r>
              <a:rPr lang="en-US" altLang="zh-CN" sz="2400" dirty="0"/>
              <a:t>code,</a:t>
            </a:r>
            <a:r>
              <a:rPr lang="zh-CN" altLang="en-US" sz="2400" dirty="0"/>
              <a:t> </a:t>
            </a:r>
            <a:r>
              <a:rPr lang="en-US" altLang="zh-CN" sz="2400" dirty="0"/>
              <a:t>label)</a:t>
            </a:r>
            <a:r>
              <a:rPr lang="zh-CN" altLang="en-US" sz="2400" dirty="0"/>
              <a:t> </a:t>
            </a:r>
            <a:endParaRPr lang="en-US" altLang="zh-CN" sz="2400" dirty="0"/>
          </a:p>
          <a:p>
            <a:pPr marL="342900" indent="-342900">
              <a:buFont typeface="Arial" panose="020B0604020202020204" pitchFamily="34" charset="0"/>
              <a:buChar char="•"/>
            </a:pPr>
            <a:r>
              <a:rPr lang="en-US" altLang="zh-CN" sz="2400" dirty="0"/>
              <a:t>Linear</a:t>
            </a:r>
            <a:r>
              <a:rPr lang="zh-CN" altLang="en-US" sz="2400" dirty="0"/>
              <a:t> </a:t>
            </a:r>
            <a:r>
              <a:rPr lang="en-US" altLang="zh-CN" sz="2400" dirty="0"/>
              <a:t>SVM</a:t>
            </a:r>
          </a:p>
          <a:p>
            <a:pPr marL="342900" indent="-342900">
              <a:buFont typeface="Arial" panose="020B0604020202020204" pitchFamily="34" charset="0"/>
              <a:buChar char="•"/>
            </a:pPr>
            <a:r>
              <a:rPr lang="en" altLang="zh-CN" sz="2400" dirty="0"/>
              <a:t>conditional entropy H(Y |X) </a:t>
            </a:r>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endParaRPr lang="zh-CN" altLang="en-US" sz="2400" dirty="0"/>
          </a:p>
        </p:txBody>
      </p:sp>
    </p:spTree>
    <p:extLst>
      <p:ext uri="{BB962C8B-B14F-4D97-AF65-F5344CB8AC3E}">
        <p14:creationId xmlns:p14="http://schemas.microsoft.com/office/powerpoint/2010/main" val="40879558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1018748" y="435304"/>
            <a:ext cx="5404912" cy="584775"/>
          </a:xfrm>
          <a:prstGeom prst="rect">
            <a:avLst/>
          </a:prstGeom>
        </p:spPr>
        <p:txBody>
          <a:bodyPr wrap="square" rtlCol="0">
            <a:spAutoFit/>
          </a:bodyPr>
          <a:lstStyle/>
          <a:p>
            <a:r>
              <a:rPr lang="en-US" altLang="zh-CN" sz="3200" dirty="0">
                <a:solidFill>
                  <a:srgbClr val="8B0012"/>
                </a:solidFill>
                <a:latin typeface="Century Gothic" panose="020B0502020202020204" pitchFamily="34" charset="0"/>
                <a:ea typeface="微软雅黑" panose="020B0503020204020204" pitchFamily="34" charset="-122"/>
              </a:rPr>
              <a:t>Experiment result</a:t>
            </a:r>
          </a:p>
        </p:txBody>
      </p:sp>
      <p:sp>
        <p:nvSpPr>
          <p:cNvPr id="15" name="矩形 14"/>
          <p:cNvSpPr/>
          <p:nvPr/>
        </p:nvSpPr>
        <p:spPr>
          <a:xfrm>
            <a:off x="2137" y="326784"/>
            <a:ext cx="858017" cy="74954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31" y="393073"/>
            <a:ext cx="617027" cy="608413"/>
          </a:xfrm>
          <a:prstGeom prst="rect">
            <a:avLst/>
          </a:prstGeom>
        </p:spPr>
      </p:pic>
      <p:sp>
        <p:nvSpPr>
          <p:cNvPr id="14" name="文本框 13">
            <a:extLst>
              <a:ext uri="{FF2B5EF4-FFF2-40B4-BE49-F238E27FC236}">
                <a16:creationId xmlns:a16="http://schemas.microsoft.com/office/drawing/2014/main" id="{49DC0182-7447-0442-8F38-5F60724D97E1}"/>
              </a:ext>
            </a:extLst>
          </p:cNvPr>
          <p:cNvSpPr txBox="1"/>
          <p:nvPr/>
        </p:nvSpPr>
        <p:spPr>
          <a:xfrm>
            <a:off x="777758" y="1949087"/>
            <a:ext cx="304892" cy="1077218"/>
          </a:xfrm>
          <a:prstGeom prst="rect">
            <a:avLst/>
          </a:prstGeom>
        </p:spPr>
        <p:txBody>
          <a:bodyPr wrap="none" rtlCol="0">
            <a:spAutoFit/>
          </a:bodyPr>
          <a:lstStyle/>
          <a:p>
            <a:endParaRPr lang="en" altLang="zh-CN" sz="3600" dirty="0"/>
          </a:p>
          <a:p>
            <a:r>
              <a:rPr kumimoji="1" lang="zh-CN" altLang="en-US" sz="2800" dirty="0">
                <a:solidFill>
                  <a:srgbClr val="0170D1"/>
                </a:solidFill>
                <a:latin typeface="冬青黑体简体中文 W3" panose="020B0300000000000000" pitchFamily="34" charset="-122"/>
                <a:ea typeface="冬青黑体简体中文 W3" panose="020B0300000000000000" pitchFamily="34" charset="-122"/>
              </a:rPr>
              <a:t> </a:t>
            </a:r>
          </a:p>
        </p:txBody>
      </p:sp>
      <p:sp>
        <p:nvSpPr>
          <p:cNvPr id="2" name="矩形 1">
            <a:extLst>
              <a:ext uri="{FF2B5EF4-FFF2-40B4-BE49-F238E27FC236}">
                <a16:creationId xmlns:a16="http://schemas.microsoft.com/office/drawing/2014/main" id="{F42E20D8-93C8-3D46-9BB8-A629AE537808}"/>
              </a:ext>
            </a:extLst>
          </p:cNvPr>
          <p:cNvSpPr/>
          <p:nvPr/>
        </p:nvSpPr>
        <p:spPr>
          <a:xfrm>
            <a:off x="1082650" y="1261555"/>
            <a:ext cx="1084079" cy="523220"/>
          </a:xfrm>
          <a:prstGeom prst="rect">
            <a:avLst/>
          </a:prstGeom>
        </p:spPr>
        <p:txBody>
          <a:bodyPr wrap="none">
            <a:spAutoFit/>
          </a:bodyPr>
          <a:lstStyle/>
          <a:p>
            <a:r>
              <a:rPr lang="en" altLang="zh-CN" sz="2800" dirty="0"/>
              <a:t>Result</a:t>
            </a:r>
            <a:endParaRPr lang="en" altLang="zh-CN" sz="3600" dirty="0"/>
          </a:p>
        </p:txBody>
      </p:sp>
      <p:pic>
        <p:nvPicPr>
          <p:cNvPr id="6" name="图片 5" descr="手机屏幕的截图&#10;&#10;描述已自动生成">
            <a:extLst>
              <a:ext uri="{FF2B5EF4-FFF2-40B4-BE49-F238E27FC236}">
                <a16:creationId xmlns:a16="http://schemas.microsoft.com/office/drawing/2014/main" id="{410C8BBF-C44B-5E4E-80A6-91BDECC94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4862" y="1902576"/>
            <a:ext cx="7073900" cy="2946400"/>
          </a:xfrm>
          <a:prstGeom prst="rect">
            <a:avLst/>
          </a:prstGeom>
        </p:spPr>
      </p:pic>
      <p:pic>
        <p:nvPicPr>
          <p:cNvPr id="8" name="图片 7" descr="一群人的照片&#10;&#10;描述已自动生成">
            <a:extLst>
              <a:ext uri="{FF2B5EF4-FFF2-40B4-BE49-F238E27FC236}">
                <a16:creationId xmlns:a16="http://schemas.microsoft.com/office/drawing/2014/main" id="{9F13B0FE-321D-DC46-8513-2658D9B0B1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7758" y="1902576"/>
            <a:ext cx="3674079" cy="4838080"/>
          </a:xfrm>
          <a:prstGeom prst="rect">
            <a:avLst/>
          </a:prstGeom>
        </p:spPr>
      </p:pic>
    </p:spTree>
    <p:extLst>
      <p:ext uri="{BB962C8B-B14F-4D97-AF65-F5344CB8AC3E}">
        <p14:creationId xmlns:p14="http://schemas.microsoft.com/office/powerpoint/2010/main" val="41046441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1018748" y="435304"/>
            <a:ext cx="4256192" cy="584775"/>
          </a:xfrm>
          <a:prstGeom prst="rect">
            <a:avLst/>
          </a:prstGeom>
        </p:spPr>
        <p:txBody>
          <a:bodyPr wrap="square" rtlCol="0">
            <a:spAutoFit/>
          </a:bodyPr>
          <a:lstStyle/>
          <a:p>
            <a:r>
              <a:rPr lang="en-US" altLang="zh-CN" sz="3200" dirty="0">
                <a:solidFill>
                  <a:srgbClr val="8B0012"/>
                </a:solidFill>
                <a:latin typeface="Century Gothic" panose="020B0502020202020204" pitchFamily="34" charset="0"/>
                <a:ea typeface="微软雅黑" panose="020B0503020204020204" pitchFamily="34" charset="-122"/>
              </a:rPr>
              <a:t>Information</a:t>
            </a:r>
            <a:endParaRPr lang="zh-CN" altLang="en-US" sz="3200" dirty="0">
              <a:solidFill>
                <a:srgbClr val="8B0012"/>
              </a:solidFill>
              <a:latin typeface="Century Gothic" panose="020B0502020202020204" pitchFamily="34" charset="0"/>
              <a:ea typeface="微软雅黑" panose="020B0503020204020204" pitchFamily="34" charset="-122"/>
            </a:endParaRPr>
          </a:p>
        </p:txBody>
      </p:sp>
      <p:sp>
        <p:nvSpPr>
          <p:cNvPr id="15" name="矩形 14"/>
          <p:cNvSpPr/>
          <p:nvPr/>
        </p:nvSpPr>
        <p:spPr>
          <a:xfrm>
            <a:off x="2137" y="326784"/>
            <a:ext cx="858017" cy="74954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31" y="393073"/>
            <a:ext cx="617027" cy="608413"/>
          </a:xfrm>
          <a:prstGeom prst="rect">
            <a:avLst/>
          </a:prstGeom>
        </p:spPr>
      </p:pic>
      <p:sp>
        <p:nvSpPr>
          <p:cNvPr id="2" name="矩形 1">
            <a:extLst>
              <a:ext uri="{FF2B5EF4-FFF2-40B4-BE49-F238E27FC236}">
                <a16:creationId xmlns:a16="http://schemas.microsoft.com/office/drawing/2014/main" id="{697FDCD8-76BB-F047-981C-7E2B7A754B8D}"/>
              </a:ext>
            </a:extLst>
          </p:cNvPr>
          <p:cNvSpPr/>
          <p:nvPr/>
        </p:nvSpPr>
        <p:spPr>
          <a:xfrm>
            <a:off x="1018748" y="1708689"/>
            <a:ext cx="10310312" cy="3970318"/>
          </a:xfrm>
          <a:prstGeom prst="rect">
            <a:avLst/>
          </a:prstGeom>
        </p:spPr>
        <p:txBody>
          <a:bodyPr wrap="square">
            <a:spAutoFit/>
          </a:bodyPr>
          <a:lstStyle/>
          <a:p>
            <a:pPr marL="457200" indent="-457200">
              <a:buFont typeface="Arial" panose="020B0604020202020204" pitchFamily="34" charset="0"/>
              <a:buChar char="•"/>
            </a:pPr>
            <a:r>
              <a:rPr lang="en-US" altLang="zh-CN" sz="2800" dirty="0"/>
              <a:t>Title</a:t>
            </a:r>
            <a:r>
              <a:rPr lang="zh-CN" altLang="en-US" sz="2800" dirty="0"/>
              <a:t>：</a:t>
            </a:r>
            <a:r>
              <a:rPr lang="en" altLang="zh-CN" sz="2800" dirty="0"/>
              <a:t>A Style-Based Generator Architecture for Generative Adversarial Networks </a:t>
            </a:r>
            <a:endParaRPr lang="en-US" altLang="zh-CN" sz="2800" dirty="0"/>
          </a:p>
          <a:p>
            <a:pPr marL="457200" indent="-457200">
              <a:buFont typeface="Arial" panose="020B0604020202020204" pitchFamily="34" charset="0"/>
              <a:buChar char="•"/>
            </a:pPr>
            <a:r>
              <a:rPr lang="en-US" altLang="zh-CN" sz="2800" dirty="0"/>
              <a:t>Conference</a:t>
            </a:r>
            <a:r>
              <a:rPr lang="zh-CN" altLang="en-US" sz="2800" dirty="0"/>
              <a:t>： </a:t>
            </a:r>
            <a:r>
              <a:rPr lang="en" altLang="zh-CN" sz="2800" dirty="0"/>
              <a:t>CVPR 2019</a:t>
            </a:r>
          </a:p>
          <a:p>
            <a:pPr marL="457200" indent="-457200">
              <a:buFont typeface="Arial" panose="020B0604020202020204" pitchFamily="34" charset="0"/>
              <a:buChar char="•"/>
            </a:pPr>
            <a:r>
              <a:rPr lang="en-US" altLang="zh-CN" sz="2800" dirty="0"/>
              <a:t>Citation</a:t>
            </a:r>
            <a:r>
              <a:rPr lang="zh-CN" altLang="en-US" sz="2800" dirty="0"/>
              <a:t>：</a:t>
            </a:r>
            <a:r>
              <a:rPr lang="en-US" altLang="zh-CN" sz="2800" dirty="0"/>
              <a:t>206</a:t>
            </a:r>
          </a:p>
          <a:p>
            <a:pPr marL="457200" indent="-457200">
              <a:buFont typeface="Arial" panose="020B0604020202020204" pitchFamily="34" charset="0"/>
              <a:buChar char="•"/>
            </a:pPr>
            <a:r>
              <a:rPr lang="en-US" altLang="zh-CN" sz="2800" dirty="0"/>
              <a:t>Institute</a:t>
            </a:r>
            <a:r>
              <a:rPr lang="zh-CN" altLang="en-US" sz="2800" dirty="0"/>
              <a:t>：</a:t>
            </a:r>
            <a:r>
              <a:rPr lang="en" altLang="zh-CN" sz="2800" dirty="0"/>
              <a:t>NVIDIA</a:t>
            </a:r>
          </a:p>
          <a:p>
            <a:pPr marL="457200" indent="-457200">
              <a:buFont typeface="Arial" panose="020B0604020202020204" pitchFamily="34" charset="0"/>
              <a:buChar char="•"/>
            </a:pPr>
            <a:r>
              <a:rPr lang="en-US" altLang="zh-CN" sz="2800" dirty="0"/>
              <a:t>Author</a:t>
            </a:r>
            <a:r>
              <a:rPr lang="zh-CN" altLang="en-US" sz="2800" dirty="0"/>
              <a:t> ：</a:t>
            </a:r>
            <a:r>
              <a:rPr lang="en" altLang="zh-CN" sz="2800" dirty="0" err="1"/>
              <a:t>Tero</a:t>
            </a:r>
            <a:r>
              <a:rPr lang="en" altLang="zh-CN" sz="2800" dirty="0"/>
              <a:t> </a:t>
            </a:r>
            <a:r>
              <a:rPr lang="en" altLang="zh-CN" sz="2800" dirty="0" err="1"/>
              <a:t>Karras</a:t>
            </a:r>
            <a:r>
              <a:rPr lang="en" altLang="zh-CN" sz="2800" dirty="0"/>
              <a:t>, </a:t>
            </a:r>
            <a:r>
              <a:rPr lang="en" altLang="zh-CN" sz="2800" dirty="0" err="1"/>
              <a:t>Samuli</a:t>
            </a:r>
            <a:r>
              <a:rPr lang="en" altLang="zh-CN" sz="2800" dirty="0"/>
              <a:t> Laine, Timo </a:t>
            </a:r>
            <a:r>
              <a:rPr lang="en" altLang="zh-CN" sz="2800" dirty="0" err="1"/>
              <a:t>Aila</a:t>
            </a:r>
            <a:endParaRPr lang="en" altLang="zh-CN" sz="2800" dirty="0"/>
          </a:p>
          <a:p>
            <a:pPr marL="457200" indent="-457200">
              <a:buFont typeface="Arial" panose="020B0604020202020204" pitchFamily="34" charset="0"/>
              <a:buChar char="•"/>
            </a:pPr>
            <a:r>
              <a:rPr lang="en-US" altLang="zh-CN" sz="2800" dirty="0"/>
              <a:t>Paper</a:t>
            </a:r>
            <a:r>
              <a:rPr lang="zh-CN" altLang="en-US" sz="2800" dirty="0"/>
              <a:t> </a:t>
            </a:r>
            <a:r>
              <a:rPr lang="en-US" altLang="zh-CN" sz="2800" dirty="0" err="1"/>
              <a:t>url</a:t>
            </a:r>
            <a:r>
              <a:rPr lang="zh-CN" altLang="en-US" sz="2800" dirty="0"/>
              <a:t> ：</a:t>
            </a:r>
            <a:r>
              <a:rPr lang="en" altLang="zh-CN" sz="2800" dirty="0">
                <a:hlinkClick r:id="rId4"/>
              </a:rPr>
              <a:t>https://arxiv.org/abs/1812.04948</a:t>
            </a:r>
            <a:endParaRPr lang="en" altLang="zh-CN" sz="2800" dirty="0"/>
          </a:p>
          <a:p>
            <a:pPr marL="457200" indent="-457200">
              <a:buFont typeface="Arial" panose="020B0604020202020204" pitchFamily="34" charset="0"/>
              <a:buChar char="•"/>
            </a:pPr>
            <a:r>
              <a:rPr lang="en-US" altLang="zh-CN" sz="2800" dirty="0"/>
              <a:t>Source</a:t>
            </a:r>
            <a:r>
              <a:rPr lang="zh-CN" altLang="en-US" sz="2800" dirty="0"/>
              <a:t> </a:t>
            </a:r>
            <a:r>
              <a:rPr lang="en-US" altLang="zh-CN" sz="2800" dirty="0"/>
              <a:t>code</a:t>
            </a:r>
            <a:r>
              <a:rPr lang="zh-CN" altLang="en-US" sz="2800" dirty="0"/>
              <a:t> ：</a:t>
            </a:r>
            <a:r>
              <a:rPr lang="en" altLang="zh-CN" sz="2800" dirty="0"/>
              <a:t>https://</a:t>
            </a:r>
            <a:r>
              <a:rPr lang="en" altLang="zh-CN" sz="2800" dirty="0" err="1"/>
              <a:t>github.com</a:t>
            </a:r>
            <a:r>
              <a:rPr lang="en" altLang="zh-CN" sz="2800" dirty="0"/>
              <a:t>/</a:t>
            </a:r>
            <a:r>
              <a:rPr lang="en" altLang="zh-CN" sz="2800" dirty="0" err="1"/>
              <a:t>NVlabs</a:t>
            </a:r>
            <a:r>
              <a:rPr lang="en" altLang="zh-CN" sz="2800" dirty="0"/>
              <a:t>/</a:t>
            </a:r>
            <a:r>
              <a:rPr lang="en" altLang="zh-CN" sz="2800" dirty="0" err="1"/>
              <a:t>stylegan</a:t>
            </a:r>
            <a:br>
              <a:rPr lang="en" altLang="zh-CN" sz="2800" dirty="0"/>
            </a:br>
            <a:endParaRPr lang="zh-CN" altLang="en-US" sz="2800" dirty="0"/>
          </a:p>
        </p:txBody>
      </p:sp>
    </p:spTree>
    <p:extLst>
      <p:ext uri="{BB962C8B-B14F-4D97-AF65-F5344CB8AC3E}">
        <p14:creationId xmlns:p14="http://schemas.microsoft.com/office/powerpoint/2010/main" val="1242690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1018748" y="435304"/>
            <a:ext cx="5404912" cy="584775"/>
          </a:xfrm>
          <a:prstGeom prst="rect">
            <a:avLst/>
          </a:prstGeom>
        </p:spPr>
        <p:txBody>
          <a:bodyPr wrap="square" rtlCol="0">
            <a:spAutoFit/>
          </a:bodyPr>
          <a:lstStyle/>
          <a:p>
            <a:r>
              <a:rPr lang="en-US" altLang="zh-CN" sz="3200" dirty="0">
                <a:solidFill>
                  <a:srgbClr val="8B0012"/>
                </a:solidFill>
                <a:latin typeface="Century Gothic" panose="020B0502020202020204" pitchFamily="34" charset="0"/>
                <a:ea typeface="微软雅黑" panose="020B0503020204020204" pitchFamily="34" charset="-122"/>
              </a:rPr>
              <a:t>Experiment result</a:t>
            </a:r>
          </a:p>
        </p:txBody>
      </p:sp>
      <p:sp>
        <p:nvSpPr>
          <p:cNvPr id="15" name="矩形 14"/>
          <p:cNvSpPr/>
          <p:nvPr/>
        </p:nvSpPr>
        <p:spPr>
          <a:xfrm>
            <a:off x="2137" y="326784"/>
            <a:ext cx="858017" cy="74954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31" y="393073"/>
            <a:ext cx="617027" cy="608413"/>
          </a:xfrm>
          <a:prstGeom prst="rect">
            <a:avLst/>
          </a:prstGeom>
        </p:spPr>
      </p:pic>
      <p:sp>
        <p:nvSpPr>
          <p:cNvPr id="14" name="文本框 13">
            <a:extLst>
              <a:ext uri="{FF2B5EF4-FFF2-40B4-BE49-F238E27FC236}">
                <a16:creationId xmlns:a16="http://schemas.microsoft.com/office/drawing/2014/main" id="{49DC0182-7447-0442-8F38-5F60724D97E1}"/>
              </a:ext>
            </a:extLst>
          </p:cNvPr>
          <p:cNvSpPr txBox="1"/>
          <p:nvPr/>
        </p:nvSpPr>
        <p:spPr>
          <a:xfrm>
            <a:off x="777758" y="1949087"/>
            <a:ext cx="304892" cy="1077218"/>
          </a:xfrm>
          <a:prstGeom prst="rect">
            <a:avLst/>
          </a:prstGeom>
        </p:spPr>
        <p:txBody>
          <a:bodyPr wrap="none" rtlCol="0">
            <a:spAutoFit/>
          </a:bodyPr>
          <a:lstStyle/>
          <a:p>
            <a:endParaRPr lang="en" altLang="zh-CN" sz="3600" dirty="0"/>
          </a:p>
          <a:p>
            <a:r>
              <a:rPr kumimoji="1" lang="zh-CN" altLang="en-US" sz="2800" dirty="0">
                <a:solidFill>
                  <a:srgbClr val="0170D1"/>
                </a:solidFill>
                <a:latin typeface="冬青黑体简体中文 W3" panose="020B0300000000000000" pitchFamily="34" charset="-122"/>
                <a:ea typeface="冬青黑体简体中文 W3" panose="020B0300000000000000" pitchFamily="34" charset="-122"/>
              </a:rPr>
              <a:t> </a:t>
            </a:r>
          </a:p>
        </p:txBody>
      </p:sp>
      <p:sp>
        <p:nvSpPr>
          <p:cNvPr id="2" name="矩形 1">
            <a:extLst>
              <a:ext uri="{FF2B5EF4-FFF2-40B4-BE49-F238E27FC236}">
                <a16:creationId xmlns:a16="http://schemas.microsoft.com/office/drawing/2014/main" id="{F42E20D8-93C8-3D46-9BB8-A629AE537808}"/>
              </a:ext>
            </a:extLst>
          </p:cNvPr>
          <p:cNvSpPr/>
          <p:nvPr/>
        </p:nvSpPr>
        <p:spPr>
          <a:xfrm>
            <a:off x="1082650" y="1261555"/>
            <a:ext cx="5013350" cy="523220"/>
          </a:xfrm>
          <a:prstGeom prst="rect">
            <a:avLst/>
          </a:prstGeom>
        </p:spPr>
        <p:txBody>
          <a:bodyPr wrap="square">
            <a:spAutoFit/>
          </a:bodyPr>
          <a:lstStyle/>
          <a:p>
            <a:r>
              <a:rPr lang="en" altLang="zh-CN" sz="2800" dirty="0"/>
              <a:t>Stochastic variation</a:t>
            </a:r>
            <a:r>
              <a:rPr lang="zh-CN" altLang="en-US" sz="2800" dirty="0"/>
              <a:t> </a:t>
            </a:r>
            <a:r>
              <a:rPr lang="en" altLang="zh-CN" sz="2800" dirty="0"/>
              <a:t>Result</a:t>
            </a:r>
          </a:p>
        </p:txBody>
      </p:sp>
      <p:pic>
        <p:nvPicPr>
          <p:cNvPr id="5" name="图片 4" descr="图片包含 人, 照片, 看着, 年轻&#10;&#10;描述已自动生成">
            <a:extLst>
              <a:ext uri="{FF2B5EF4-FFF2-40B4-BE49-F238E27FC236}">
                <a16:creationId xmlns:a16="http://schemas.microsoft.com/office/drawing/2014/main" id="{874DA3CF-9061-3146-AA15-1D54DBBFB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4826" y="1748488"/>
            <a:ext cx="7137400" cy="5067300"/>
          </a:xfrm>
          <a:prstGeom prst="rect">
            <a:avLst/>
          </a:prstGeom>
        </p:spPr>
      </p:pic>
    </p:spTree>
    <p:extLst>
      <p:ext uri="{BB962C8B-B14F-4D97-AF65-F5344CB8AC3E}">
        <p14:creationId xmlns:p14="http://schemas.microsoft.com/office/powerpoint/2010/main" val="20636945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1018748" y="435304"/>
            <a:ext cx="5404912" cy="584775"/>
          </a:xfrm>
          <a:prstGeom prst="rect">
            <a:avLst/>
          </a:prstGeom>
        </p:spPr>
        <p:txBody>
          <a:bodyPr wrap="square" rtlCol="0">
            <a:spAutoFit/>
          </a:bodyPr>
          <a:lstStyle/>
          <a:p>
            <a:r>
              <a:rPr lang="en-US" altLang="zh-CN" sz="3200" dirty="0">
                <a:solidFill>
                  <a:srgbClr val="8B0012"/>
                </a:solidFill>
                <a:latin typeface="Century Gothic" panose="020B0502020202020204" pitchFamily="34" charset="0"/>
                <a:ea typeface="微软雅黑" panose="020B0503020204020204" pitchFamily="34" charset="-122"/>
              </a:rPr>
              <a:t>Experiment result</a:t>
            </a:r>
          </a:p>
        </p:txBody>
      </p:sp>
      <p:sp>
        <p:nvSpPr>
          <p:cNvPr id="15" name="矩形 14"/>
          <p:cNvSpPr/>
          <p:nvPr/>
        </p:nvSpPr>
        <p:spPr>
          <a:xfrm>
            <a:off x="2137" y="326784"/>
            <a:ext cx="858017" cy="74954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31" y="393073"/>
            <a:ext cx="617027" cy="608413"/>
          </a:xfrm>
          <a:prstGeom prst="rect">
            <a:avLst/>
          </a:prstGeom>
        </p:spPr>
      </p:pic>
      <p:sp>
        <p:nvSpPr>
          <p:cNvPr id="14" name="文本框 13">
            <a:extLst>
              <a:ext uri="{FF2B5EF4-FFF2-40B4-BE49-F238E27FC236}">
                <a16:creationId xmlns:a16="http://schemas.microsoft.com/office/drawing/2014/main" id="{49DC0182-7447-0442-8F38-5F60724D97E1}"/>
              </a:ext>
            </a:extLst>
          </p:cNvPr>
          <p:cNvSpPr txBox="1"/>
          <p:nvPr/>
        </p:nvSpPr>
        <p:spPr>
          <a:xfrm>
            <a:off x="777758" y="1949087"/>
            <a:ext cx="304892" cy="1077218"/>
          </a:xfrm>
          <a:prstGeom prst="rect">
            <a:avLst/>
          </a:prstGeom>
        </p:spPr>
        <p:txBody>
          <a:bodyPr wrap="none" rtlCol="0">
            <a:spAutoFit/>
          </a:bodyPr>
          <a:lstStyle/>
          <a:p>
            <a:endParaRPr lang="en" altLang="zh-CN" sz="3600" dirty="0"/>
          </a:p>
          <a:p>
            <a:r>
              <a:rPr kumimoji="1" lang="zh-CN" altLang="en-US" sz="2800" dirty="0">
                <a:solidFill>
                  <a:srgbClr val="0170D1"/>
                </a:solidFill>
                <a:latin typeface="冬青黑体简体中文 W3" panose="020B0300000000000000" pitchFamily="34" charset="-122"/>
                <a:ea typeface="冬青黑体简体中文 W3" panose="020B0300000000000000" pitchFamily="34" charset="-122"/>
              </a:rPr>
              <a:t> </a:t>
            </a:r>
          </a:p>
        </p:txBody>
      </p:sp>
      <p:sp>
        <p:nvSpPr>
          <p:cNvPr id="2" name="矩形 1">
            <a:extLst>
              <a:ext uri="{FF2B5EF4-FFF2-40B4-BE49-F238E27FC236}">
                <a16:creationId xmlns:a16="http://schemas.microsoft.com/office/drawing/2014/main" id="{F42E20D8-93C8-3D46-9BB8-A629AE537808}"/>
              </a:ext>
            </a:extLst>
          </p:cNvPr>
          <p:cNvSpPr/>
          <p:nvPr/>
        </p:nvSpPr>
        <p:spPr>
          <a:xfrm>
            <a:off x="1082650" y="1261555"/>
            <a:ext cx="5013350" cy="523220"/>
          </a:xfrm>
          <a:prstGeom prst="rect">
            <a:avLst/>
          </a:prstGeom>
        </p:spPr>
        <p:txBody>
          <a:bodyPr wrap="square">
            <a:spAutoFit/>
          </a:bodyPr>
          <a:lstStyle/>
          <a:p>
            <a:r>
              <a:rPr lang="en" altLang="zh-CN" sz="2800" dirty="0"/>
              <a:t>Stochastic variation</a:t>
            </a:r>
            <a:r>
              <a:rPr lang="zh-CN" altLang="en-US" sz="2800" dirty="0"/>
              <a:t> </a:t>
            </a:r>
            <a:r>
              <a:rPr lang="en" altLang="zh-CN" sz="2800" dirty="0"/>
              <a:t>Result</a:t>
            </a:r>
          </a:p>
        </p:txBody>
      </p:sp>
      <p:pic>
        <p:nvPicPr>
          <p:cNvPr id="6" name="图片 5" descr="图片包含 照片, 人, 对着, 小孩&#10;&#10;描述已自动生成">
            <a:extLst>
              <a:ext uri="{FF2B5EF4-FFF2-40B4-BE49-F238E27FC236}">
                <a16:creationId xmlns:a16="http://schemas.microsoft.com/office/drawing/2014/main" id="{A6390259-E309-6843-8901-8D844DB0F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8881" y="1912543"/>
            <a:ext cx="5013350" cy="4918596"/>
          </a:xfrm>
          <a:prstGeom prst="rect">
            <a:avLst/>
          </a:prstGeom>
        </p:spPr>
      </p:pic>
    </p:spTree>
    <p:extLst>
      <p:ext uri="{BB962C8B-B14F-4D97-AF65-F5344CB8AC3E}">
        <p14:creationId xmlns:p14="http://schemas.microsoft.com/office/powerpoint/2010/main" val="4200655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1018748" y="435304"/>
            <a:ext cx="5404912" cy="584775"/>
          </a:xfrm>
          <a:prstGeom prst="rect">
            <a:avLst/>
          </a:prstGeom>
        </p:spPr>
        <p:txBody>
          <a:bodyPr wrap="square" rtlCol="0">
            <a:spAutoFit/>
          </a:bodyPr>
          <a:lstStyle/>
          <a:p>
            <a:r>
              <a:rPr lang="en-US" altLang="zh-CN" sz="3200" dirty="0">
                <a:solidFill>
                  <a:srgbClr val="8B0012"/>
                </a:solidFill>
                <a:latin typeface="Century Gothic" panose="020B0502020202020204" pitchFamily="34" charset="0"/>
                <a:ea typeface="微软雅黑" panose="020B0503020204020204" pitchFamily="34" charset="-122"/>
              </a:rPr>
              <a:t>Experiment result</a:t>
            </a:r>
          </a:p>
        </p:txBody>
      </p:sp>
      <p:sp>
        <p:nvSpPr>
          <p:cNvPr id="15" name="矩形 14"/>
          <p:cNvSpPr/>
          <p:nvPr/>
        </p:nvSpPr>
        <p:spPr>
          <a:xfrm>
            <a:off x="2137" y="326784"/>
            <a:ext cx="858017" cy="74954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31" y="393073"/>
            <a:ext cx="617027" cy="608413"/>
          </a:xfrm>
          <a:prstGeom prst="rect">
            <a:avLst/>
          </a:prstGeom>
        </p:spPr>
      </p:pic>
      <p:sp>
        <p:nvSpPr>
          <p:cNvPr id="14" name="文本框 13">
            <a:extLst>
              <a:ext uri="{FF2B5EF4-FFF2-40B4-BE49-F238E27FC236}">
                <a16:creationId xmlns:a16="http://schemas.microsoft.com/office/drawing/2014/main" id="{49DC0182-7447-0442-8F38-5F60724D97E1}"/>
              </a:ext>
            </a:extLst>
          </p:cNvPr>
          <p:cNvSpPr txBox="1"/>
          <p:nvPr/>
        </p:nvSpPr>
        <p:spPr>
          <a:xfrm>
            <a:off x="777758" y="1949087"/>
            <a:ext cx="304892" cy="1077218"/>
          </a:xfrm>
          <a:prstGeom prst="rect">
            <a:avLst/>
          </a:prstGeom>
        </p:spPr>
        <p:txBody>
          <a:bodyPr wrap="none" rtlCol="0">
            <a:spAutoFit/>
          </a:bodyPr>
          <a:lstStyle/>
          <a:p>
            <a:endParaRPr lang="en" altLang="zh-CN" sz="3600" dirty="0"/>
          </a:p>
          <a:p>
            <a:r>
              <a:rPr kumimoji="1" lang="zh-CN" altLang="en-US" sz="2800" dirty="0">
                <a:solidFill>
                  <a:srgbClr val="0170D1"/>
                </a:solidFill>
                <a:latin typeface="冬青黑体简体中文 W3" panose="020B0300000000000000" pitchFamily="34" charset="-122"/>
                <a:ea typeface="冬青黑体简体中文 W3" panose="020B0300000000000000" pitchFamily="34" charset="-122"/>
              </a:rPr>
              <a:t> </a:t>
            </a:r>
          </a:p>
        </p:txBody>
      </p:sp>
      <p:sp>
        <p:nvSpPr>
          <p:cNvPr id="9" name="矩形 8">
            <a:extLst>
              <a:ext uri="{FF2B5EF4-FFF2-40B4-BE49-F238E27FC236}">
                <a16:creationId xmlns:a16="http://schemas.microsoft.com/office/drawing/2014/main" id="{C9E7ACB9-0445-AE49-8C14-56A840244399}"/>
              </a:ext>
            </a:extLst>
          </p:cNvPr>
          <p:cNvSpPr/>
          <p:nvPr/>
        </p:nvSpPr>
        <p:spPr>
          <a:xfrm>
            <a:off x="777758" y="1495084"/>
            <a:ext cx="6341038" cy="523220"/>
          </a:xfrm>
          <a:prstGeom prst="rect">
            <a:avLst/>
          </a:prstGeom>
        </p:spPr>
        <p:txBody>
          <a:bodyPr wrap="square">
            <a:spAutoFit/>
          </a:bodyPr>
          <a:lstStyle/>
          <a:p>
            <a:r>
              <a:rPr lang="en" altLang="zh-CN" sz="2800" dirty="0"/>
              <a:t>mixing regularization Result</a:t>
            </a:r>
          </a:p>
        </p:txBody>
      </p:sp>
      <p:pic>
        <p:nvPicPr>
          <p:cNvPr id="5" name="图片 4" descr="一群人站在壁报板前拍照&#10;&#10;描述已自动生成">
            <a:extLst>
              <a:ext uri="{FF2B5EF4-FFF2-40B4-BE49-F238E27FC236}">
                <a16:creationId xmlns:a16="http://schemas.microsoft.com/office/drawing/2014/main" id="{728C9527-5EF5-B345-8FF5-541799964B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5924" y="0"/>
            <a:ext cx="5852423" cy="6685268"/>
          </a:xfrm>
          <a:prstGeom prst="rect">
            <a:avLst/>
          </a:prstGeom>
        </p:spPr>
      </p:pic>
    </p:spTree>
    <p:extLst>
      <p:ext uri="{BB962C8B-B14F-4D97-AF65-F5344CB8AC3E}">
        <p14:creationId xmlns:p14="http://schemas.microsoft.com/office/powerpoint/2010/main" val="18734906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2236787" y="3579609"/>
            <a:ext cx="7718426" cy="1446550"/>
          </a:xfrm>
          <a:prstGeom prst="rect">
            <a:avLst/>
          </a:prstGeom>
          <a:noFill/>
        </p:spPr>
        <p:txBody>
          <a:bodyPr wrap="square" rtlCol="0">
            <a:spAutoFit/>
          </a:bodyPr>
          <a:lstStyle/>
          <a:p>
            <a:pPr algn="ctr"/>
            <a:r>
              <a:rPr lang="zh-CN" altLang="en-US" sz="8800" b="1" dirty="0">
                <a:solidFill>
                  <a:srgbClr val="8B0012"/>
                </a:solidFill>
                <a:latin typeface="冬青黑体简体中文 W3" panose="020B0300000000000000" pitchFamily="34" charset="-122"/>
                <a:ea typeface="冬青黑体简体中文 W3" panose="020B0300000000000000" pitchFamily="34" charset="-122"/>
              </a:rPr>
              <a:t>谢谢</a:t>
            </a:r>
          </a:p>
        </p:txBody>
      </p:sp>
      <p:pic>
        <p:nvPicPr>
          <p:cNvPr id="57" name="图片 56"/>
          <p:cNvPicPr>
            <a:picLocks noChangeAspect="1"/>
          </p:cNvPicPr>
          <p:nvPr/>
        </p:nvPicPr>
        <p:blipFill rotWithShape="1">
          <a:blip r:embed="rId3">
            <a:extLst>
              <a:ext uri="{28A0092B-C50C-407E-A947-70E740481C1C}">
                <a14:useLocalDpi xmlns:a14="http://schemas.microsoft.com/office/drawing/2010/main" val="0"/>
              </a:ext>
            </a:extLst>
          </a:blip>
          <a:srcRect l="195" t="30304" r="103" b="19602"/>
          <a:stretch/>
        </p:blipFill>
        <p:spPr>
          <a:xfrm>
            <a:off x="-38100" y="-26628"/>
            <a:ext cx="12293599" cy="2628900"/>
          </a:xfrm>
          <a:prstGeom prst="rect">
            <a:avLst/>
          </a:prstGeom>
        </p:spPr>
      </p:pic>
      <p:sp>
        <p:nvSpPr>
          <p:cNvPr id="2" name="椭圆 1"/>
          <p:cNvSpPr/>
          <p:nvPr/>
        </p:nvSpPr>
        <p:spPr>
          <a:xfrm>
            <a:off x="4893129" y="1364023"/>
            <a:ext cx="2463800" cy="24638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文本框 59"/>
          <p:cNvSpPr txBox="1"/>
          <p:nvPr/>
        </p:nvSpPr>
        <p:spPr>
          <a:xfrm>
            <a:off x="2705100" y="5012231"/>
            <a:ext cx="6781800" cy="461665"/>
          </a:xfrm>
          <a:prstGeom prst="rect">
            <a:avLst/>
          </a:prstGeom>
          <a:solidFill>
            <a:srgbClr val="8B0012"/>
          </a:solidFill>
        </p:spPr>
        <p:txBody>
          <a:bodyPr wrap="square" rtlCol="0">
            <a:spAutoFit/>
          </a:bodyPr>
          <a:lstStyle/>
          <a:p>
            <a:pPr algn="dist"/>
            <a:r>
              <a:rPr lang="en-US" altLang="zh-CN" sz="2400" dirty="0">
                <a:solidFill>
                  <a:srgbClr val="FFFFFF"/>
                </a:solidFill>
                <a:latin typeface="冬青黑体简体中文 W3" panose="020B0300000000000000" pitchFamily="34" charset="-122"/>
                <a:ea typeface="冬青黑体简体中文 W3" panose="020B0300000000000000" pitchFamily="34" charset="-122"/>
              </a:rPr>
              <a:t>THANKS FOR LISTENING</a:t>
            </a:r>
            <a:endParaRPr lang="zh-CN" altLang="en-US" sz="2400" dirty="0">
              <a:solidFill>
                <a:srgbClr val="FFFFFF"/>
              </a:solidFill>
              <a:latin typeface="冬青黑体简体中文 W3" panose="020B0300000000000000" pitchFamily="34" charset="-122"/>
              <a:ea typeface="冬青黑体简体中文 W3" panose="020B0300000000000000" pitchFamily="34" charset="-122"/>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2530" y="1643424"/>
            <a:ext cx="1905000" cy="1905000"/>
          </a:xfrm>
          <a:prstGeom prst="rect">
            <a:avLst/>
          </a:prstGeom>
        </p:spPr>
      </p:pic>
    </p:spTree>
    <p:extLst>
      <p:ext uri="{BB962C8B-B14F-4D97-AF65-F5344CB8AC3E}">
        <p14:creationId xmlns:p14="http://schemas.microsoft.com/office/powerpoint/2010/main" val="39381757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6320599" y="869670"/>
            <a:ext cx="3480174" cy="769441"/>
          </a:xfrm>
          <a:prstGeom prst="rect">
            <a:avLst/>
          </a:prstGeom>
          <a:noFill/>
        </p:spPr>
        <p:txBody>
          <a:bodyPr wrap="square" rtlCol="0">
            <a:spAutoFit/>
          </a:bodyPr>
          <a:lstStyle/>
          <a:p>
            <a:r>
              <a:rPr lang="en-US" altLang="zh-CN" sz="4400" dirty="0">
                <a:solidFill>
                  <a:srgbClr val="8B0012"/>
                </a:solidFill>
                <a:latin typeface="Century Gothic" panose="020B0502020202020204" pitchFamily="34" charset="0"/>
                <a:ea typeface="冬青黑体简体中文 W3" panose="020B0300000000000000" pitchFamily="34" charset="-122"/>
              </a:rPr>
              <a:t>CONTENT</a:t>
            </a:r>
            <a:endParaRPr lang="zh-CN" altLang="en-US" sz="4400" dirty="0">
              <a:solidFill>
                <a:srgbClr val="8B0012"/>
              </a:solidFill>
              <a:latin typeface="Century Gothic" panose="020B0502020202020204" pitchFamily="34" charset="0"/>
              <a:ea typeface="冬青黑体简体中文 W3" panose="020B0300000000000000" pitchFamily="34" charset="-122"/>
            </a:endParaRPr>
          </a:p>
        </p:txBody>
      </p:sp>
      <p:sp>
        <p:nvSpPr>
          <p:cNvPr id="17" name="文本框 16"/>
          <p:cNvSpPr txBox="1"/>
          <p:nvPr/>
        </p:nvSpPr>
        <p:spPr>
          <a:xfrm>
            <a:off x="6320598" y="1639111"/>
            <a:ext cx="1684033" cy="769441"/>
          </a:xfrm>
          <a:prstGeom prst="rect">
            <a:avLst/>
          </a:prstGeom>
          <a:noFill/>
        </p:spPr>
        <p:txBody>
          <a:bodyPr wrap="square" rtlCol="0">
            <a:spAutoFit/>
          </a:bodyPr>
          <a:lstStyle/>
          <a:p>
            <a:pPr algn="dist"/>
            <a:r>
              <a:rPr lang="zh-CN" altLang="en-US" sz="4400" b="1" dirty="0">
                <a:solidFill>
                  <a:srgbClr val="8B0012"/>
                </a:solidFill>
                <a:latin typeface="Hiragino Sans GB W3" panose="020B0300000000000000" pitchFamily="34" charset="-128"/>
                <a:ea typeface="Hiragino Sans GB W3" panose="020B0300000000000000" pitchFamily="34" charset="-128"/>
              </a:rPr>
              <a:t>目录</a:t>
            </a:r>
          </a:p>
        </p:txBody>
      </p:sp>
      <p:grpSp>
        <p:nvGrpSpPr>
          <p:cNvPr id="40" name="组合 39"/>
          <p:cNvGrpSpPr/>
          <p:nvPr/>
        </p:nvGrpSpPr>
        <p:grpSpPr>
          <a:xfrm>
            <a:off x="6397830" y="2816066"/>
            <a:ext cx="4822537" cy="523220"/>
            <a:chOff x="6477657" y="2954272"/>
            <a:chExt cx="4822537" cy="523220"/>
          </a:xfrm>
        </p:grpSpPr>
        <p:grpSp>
          <p:nvGrpSpPr>
            <p:cNvPr id="10" name="组合 9"/>
            <p:cNvGrpSpPr/>
            <p:nvPr/>
          </p:nvGrpSpPr>
          <p:grpSpPr>
            <a:xfrm>
              <a:off x="6477657" y="2954272"/>
              <a:ext cx="3724485" cy="523220"/>
              <a:chOff x="6477657" y="2954272"/>
              <a:chExt cx="3724485" cy="523220"/>
            </a:xfrm>
          </p:grpSpPr>
          <p:sp>
            <p:nvSpPr>
              <p:cNvPr id="14" name="文本框 13"/>
              <p:cNvSpPr txBox="1"/>
              <p:nvPr/>
            </p:nvSpPr>
            <p:spPr>
              <a:xfrm>
                <a:off x="6477657" y="2954272"/>
                <a:ext cx="767999" cy="523220"/>
              </a:xfrm>
              <a:prstGeom prst="rect">
                <a:avLst/>
              </a:prstGeom>
              <a:noFill/>
            </p:spPr>
            <p:txBody>
              <a:bodyPr wrap="square" rtlCol="0">
                <a:spAutoFit/>
              </a:bodyPr>
              <a:lstStyle/>
              <a:p>
                <a:r>
                  <a:rPr lang="en-US" altLang="zh-CN" sz="2800" dirty="0">
                    <a:solidFill>
                      <a:srgbClr val="8B0012"/>
                    </a:solidFill>
                    <a:latin typeface="Century Gothic" panose="020B0502020202020204" pitchFamily="34" charset="0"/>
                    <a:ea typeface="冬青黑体简体中文 W3" panose="020B0300000000000000" pitchFamily="34" charset="-122"/>
                  </a:rPr>
                  <a:t>P1</a:t>
                </a:r>
                <a:endParaRPr lang="zh-CN" altLang="en-US" sz="2800" dirty="0">
                  <a:solidFill>
                    <a:srgbClr val="8B0012"/>
                  </a:solidFill>
                  <a:latin typeface="Century Gothic" panose="020B0502020202020204" pitchFamily="34" charset="0"/>
                  <a:ea typeface="冬青黑体简体中文 W3" panose="020B0300000000000000" pitchFamily="34" charset="-122"/>
                </a:endParaRPr>
              </a:p>
            </p:txBody>
          </p:sp>
          <p:sp>
            <p:nvSpPr>
              <p:cNvPr id="21" name="文本框 20"/>
              <p:cNvSpPr txBox="1"/>
              <p:nvPr/>
            </p:nvSpPr>
            <p:spPr>
              <a:xfrm>
                <a:off x="7099113" y="3031216"/>
                <a:ext cx="3103029" cy="369332"/>
              </a:xfrm>
              <a:prstGeom prst="rect">
                <a:avLst/>
              </a:prstGeom>
              <a:noFill/>
            </p:spPr>
            <p:txBody>
              <a:bodyPr wrap="square" rtlCol="0">
                <a:spAutoFit/>
              </a:bodyPr>
              <a:lstStyle/>
              <a:p>
                <a:r>
                  <a:rPr lang="en-US" altLang="zh-CN" dirty="0">
                    <a:solidFill>
                      <a:srgbClr val="8B0012"/>
                    </a:solidFill>
                    <a:latin typeface="Century Gothic" panose="020B0502020202020204" pitchFamily="34" charset="0"/>
                    <a:ea typeface="冬青黑体简体中文 W3" panose="020B0300000000000000" pitchFamily="34" charset="-122"/>
                  </a:rPr>
                  <a:t>Introduction</a:t>
                </a:r>
                <a:endParaRPr lang="zh-CN" altLang="en-US" dirty="0">
                  <a:solidFill>
                    <a:srgbClr val="8B0012"/>
                  </a:solidFill>
                  <a:latin typeface="Century Gothic" panose="020B0502020202020204" pitchFamily="34" charset="0"/>
                  <a:ea typeface="冬青黑体简体中文 W3" panose="020B0300000000000000" pitchFamily="34" charset="-122"/>
                </a:endParaRPr>
              </a:p>
            </p:txBody>
          </p:sp>
        </p:grpSp>
        <p:sp>
          <p:nvSpPr>
            <p:cNvPr id="30" name="文本框 29"/>
            <p:cNvSpPr txBox="1"/>
            <p:nvPr/>
          </p:nvSpPr>
          <p:spPr>
            <a:xfrm>
              <a:off x="10487522" y="3031216"/>
              <a:ext cx="812672" cy="369332"/>
            </a:xfrm>
            <a:prstGeom prst="rect">
              <a:avLst/>
            </a:prstGeom>
            <a:noFill/>
          </p:spPr>
          <p:txBody>
            <a:bodyPr wrap="square" rtlCol="0">
              <a:spAutoFit/>
            </a:bodyPr>
            <a:lstStyle/>
            <a:p>
              <a:r>
                <a:rPr lang="en-US" altLang="zh-CN">
                  <a:solidFill>
                    <a:srgbClr val="8B0012"/>
                  </a:solidFill>
                  <a:latin typeface="Century Gothic" panose="020B0502020202020204" pitchFamily="34" charset="0"/>
                  <a:ea typeface="冬青黑体简体中文 W3" panose="020B0300000000000000" pitchFamily="34" charset="-122"/>
                </a:rPr>
                <a:t>03</a:t>
              </a:r>
              <a:endParaRPr lang="zh-CN" altLang="en-US">
                <a:solidFill>
                  <a:srgbClr val="8B0012"/>
                </a:solidFill>
                <a:latin typeface="Century Gothic" panose="020B0502020202020204" pitchFamily="34" charset="0"/>
                <a:ea typeface="冬青黑体简体中文 W3" panose="020B0300000000000000" pitchFamily="34" charset="-122"/>
              </a:endParaRPr>
            </a:p>
          </p:txBody>
        </p:sp>
      </p:grpSp>
      <p:grpSp>
        <p:nvGrpSpPr>
          <p:cNvPr id="39" name="组合 38"/>
          <p:cNvGrpSpPr/>
          <p:nvPr/>
        </p:nvGrpSpPr>
        <p:grpSpPr>
          <a:xfrm>
            <a:off x="6397830" y="3534104"/>
            <a:ext cx="4822537" cy="523220"/>
            <a:chOff x="6477657" y="3698591"/>
            <a:chExt cx="4822537" cy="523220"/>
          </a:xfrm>
        </p:grpSpPr>
        <p:grpSp>
          <p:nvGrpSpPr>
            <p:cNvPr id="9" name="组合 8"/>
            <p:cNvGrpSpPr/>
            <p:nvPr/>
          </p:nvGrpSpPr>
          <p:grpSpPr>
            <a:xfrm>
              <a:off x="6477657" y="3698591"/>
              <a:ext cx="3724485" cy="523220"/>
              <a:chOff x="6477657" y="3723713"/>
              <a:chExt cx="3724485" cy="523220"/>
            </a:xfrm>
          </p:grpSpPr>
          <p:sp>
            <p:nvSpPr>
              <p:cNvPr id="22" name="文本框 21"/>
              <p:cNvSpPr txBox="1"/>
              <p:nvPr/>
            </p:nvSpPr>
            <p:spPr>
              <a:xfrm>
                <a:off x="6477657" y="3723713"/>
                <a:ext cx="767999" cy="523220"/>
              </a:xfrm>
              <a:prstGeom prst="rect">
                <a:avLst/>
              </a:prstGeom>
              <a:noFill/>
            </p:spPr>
            <p:txBody>
              <a:bodyPr wrap="square" rtlCol="0">
                <a:spAutoFit/>
              </a:bodyPr>
              <a:lstStyle/>
              <a:p>
                <a:r>
                  <a:rPr lang="en-US" altLang="zh-CN" sz="2800" dirty="0">
                    <a:solidFill>
                      <a:srgbClr val="8B0012"/>
                    </a:solidFill>
                    <a:latin typeface="Century Gothic" panose="020B0502020202020204" pitchFamily="34" charset="0"/>
                    <a:ea typeface="冬青黑体简体中文 W3" panose="020B0300000000000000" pitchFamily="34" charset="-122"/>
                  </a:rPr>
                  <a:t>P2</a:t>
                </a:r>
                <a:endParaRPr lang="zh-CN" altLang="en-US" sz="2800" dirty="0">
                  <a:solidFill>
                    <a:srgbClr val="8B0012"/>
                  </a:solidFill>
                  <a:latin typeface="Century Gothic" panose="020B0502020202020204" pitchFamily="34" charset="0"/>
                  <a:ea typeface="冬青黑体简体中文 W3" panose="020B0300000000000000" pitchFamily="34" charset="-122"/>
                </a:endParaRPr>
              </a:p>
            </p:txBody>
          </p:sp>
          <p:sp>
            <p:nvSpPr>
              <p:cNvPr id="23" name="文本框 22"/>
              <p:cNvSpPr txBox="1"/>
              <p:nvPr/>
            </p:nvSpPr>
            <p:spPr>
              <a:xfrm>
                <a:off x="7099113" y="3800657"/>
                <a:ext cx="3103029" cy="369332"/>
              </a:xfrm>
              <a:prstGeom prst="rect">
                <a:avLst/>
              </a:prstGeom>
              <a:noFill/>
            </p:spPr>
            <p:txBody>
              <a:bodyPr wrap="square" rtlCol="0">
                <a:spAutoFit/>
              </a:bodyPr>
              <a:lstStyle/>
              <a:p>
                <a:r>
                  <a:rPr lang="en-US" altLang="zh-CN" dirty="0">
                    <a:solidFill>
                      <a:srgbClr val="8B0012"/>
                    </a:solidFill>
                    <a:latin typeface="Century Gothic" panose="020B0502020202020204" pitchFamily="34" charset="0"/>
                    <a:ea typeface="冬青黑体简体中文 W3" panose="020B0300000000000000" pitchFamily="34" charset="-122"/>
                  </a:rPr>
                  <a:t>Architecture</a:t>
                </a:r>
                <a:endParaRPr lang="zh-CN" altLang="en-US" dirty="0">
                  <a:solidFill>
                    <a:srgbClr val="8B0012"/>
                  </a:solidFill>
                  <a:latin typeface="Century Gothic" panose="020B0502020202020204" pitchFamily="34" charset="0"/>
                  <a:ea typeface="冬青黑体简体中文 W3" panose="020B0300000000000000" pitchFamily="34" charset="-122"/>
                </a:endParaRPr>
              </a:p>
            </p:txBody>
          </p:sp>
        </p:grpSp>
        <p:sp>
          <p:nvSpPr>
            <p:cNvPr id="31" name="文本框 30"/>
            <p:cNvSpPr txBox="1"/>
            <p:nvPr/>
          </p:nvSpPr>
          <p:spPr>
            <a:xfrm>
              <a:off x="10487522" y="3792794"/>
              <a:ext cx="812672" cy="369332"/>
            </a:xfrm>
            <a:prstGeom prst="rect">
              <a:avLst/>
            </a:prstGeom>
            <a:noFill/>
          </p:spPr>
          <p:txBody>
            <a:bodyPr wrap="square" rtlCol="0">
              <a:spAutoFit/>
            </a:bodyPr>
            <a:lstStyle/>
            <a:p>
              <a:r>
                <a:rPr lang="en-US" altLang="zh-CN" dirty="0">
                  <a:solidFill>
                    <a:srgbClr val="8B0012"/>
                  </a:solidFill>
                  <a:latin typeface="Century Gothic" panose="020B0502020202020204" pitchFamily="34" charset="0"/>
                  <a:ea typeface="冬青黑体简体中文 W3" panose="020B0300000000000000" pitchFamily="34" charset="-122"/>
                </a:rPr>
                <a:t>06</a:t>
              </a:r>
              <a:endParaRPr lang="zh-CN" altLang="en-US" dirty="0">
                <a:solidFill>
                  <a:srgbClr val="8B0012"/>
                </a:solidFill>
                <a:latin typeface="Century Gothic" panose="020B0502020202020204" pitchFamily="34" charset="0"/>
                <a:ea typeface="冬青黑体简体中文 W3" panose="020B0300000000000000" pitchFamily="34" charset="-122"/>
              </a:endParaRPr>
            </a:p>
          </p:txBody>
        </p:sp>
      </p:grpSp>
      <p:grpSp>
        <p:nvGrpSpPr>
          <p:cNvPr id="38" name="组合 37"/>
          <p:cNvGrpSpPr/>
          <p:nvPr/>
        </p:nvGrpSpPr>
        <p:grpSpPr>
          <a:xfrm>
            <a:off x="6397830" y="4252142"/>
            <a:ext cx="4822537" cy="523220"/>
            <a:chOff x="6477657" y="4442910"/>
            <a:chExt cx="4822537" cy="523220"/>
          </a:xfrm>
        </p:grpSpPr>
        <p:grpSp>
          <p:nvGrpSpPr>
            <p:cNvPr id="5" name="组合 4"/>
            <p:cNvGrpSpPr/>
            <p:nvPr/>
          </p:nvGrpSpPr>
          <p:grpSpPr>
            <a:xfrm>
              <a:off x="6477657" y="4442910"/>
              <a:ext cx="3724485" cy="523220"/>
              <a:chOff x="6477657" y="4443401"/>
              <a:chExt cx="3724485" cy="523220"/>
            </a:xfrm>
          </p:grpSpPr>
          <p:sp>
            <p:nvSpPr>
              <p:cNvPr id="24" name="文本框 23"/>
              <p:cNvSpPr txBox="1"/>
              <p:nvPr/>
            </p:nvSpPr>
            <p:spPr>
              <a:xfrm>
                <a:off x="6477657" y="4443401"/>
                <a:ext cx="767999" cy="523220"/>
              </a:xfrm>
              <a:prstGeom prst="rect">
                <a:avLst/>
              </a:prstGeom>
              <a:noFill/>
            </p:spPr>
            <p:txBody>
              <a:bodyPr wrap="square" rtlCol="0">
                <a:spAutoFit/>
              </a:bodyPr>
              <a:lstStyle/>
              <a:p>
                <a:r>
                  <a:rPr lang="en-US" altLang="zh-CN" sz="2800" dirty="0">
                    <a:solidFill>
                      <a:srgbClr val="8B0012"/>
                    </a:solidFill>
                    <a:latin typeface="Century Gothic" panose="020B0502020202020204" pitchFamily="34" charset="0"/>
                    <a:ea typeface="冬青黑体简体中文 W3" panose="020B0300000000000000" pitchFamily="34" charset="-122"/>
                  </a:rPr>
                  <a:t>P3</a:t>
                </a:r>
                <a:endParaRPr lang="zh-CN" altLang="en-US" sz="2800">
                  <a:solidFill>
                    <a:srgbClr val="8B0012"/>
                  </a:solidFill>
                  <a:latin typeface="Century Gothic" panose="020B0502020202020204" pitchFamily="34" charset="0"/>
                  <a:ea typeface="冬青黑体简体中文 W3" panose="020B0300000000000000" pitchFamily="34" charset="-122"/>
                </a:endParaRPr>
              </a:p>
            </p:txBody>
          </p:sp>
          <p:sp>
            <p:nvSpPr>
              <p:cNvPr id="27" name="文本框 26"/>
              <p:cNvSpPr txBox="1"/>
              <p:nvPr/>
            </p:nvSpPr>
            <p:spPr>
              <a:xfrm>
                <a:off x="7099113" y="4520345"/>
                <a:ext cx="3103029" cy="369332"/>
              </a:xfrm>
              <a:prstGeom prst="rect">
                <a:avLst/>
              </a:prstGeom>
              <a:noFill/>
            </p:spPr>
            <p:txBody>
              <a:bodyPr wrap="square" rtlCol="0">
                <a:spAutoFit/>
              </a:bodyPr>
              <a:lstStyle/>
              <a:p>
                <a:r>
                  <a:rPr lang="en-US" altLang="zh-CN" dirty="0">
                    <a:solidFill>
                      <a:srgbClr val="8B0012"/>
                    </a:solidFill>
                    <a:latin typeface="Century Gothic" panose="020B0502020202020204" pitchFamily="34" charset="0"/>
                    <a:ea typeface="冬青黑体简体中文 W3" panose="020B0300000000000000" pitchFamily="34" charset="-122"/>
                  </a:rPr>
                  <a:t>Tricks</a:t>
                </a:r>
                <a:r>
                  <a:rPr lang="zh-CN" altLang="en-US" dirty="0">
                    <a:solidFill>
                      <a:srgbClr val="8B0012"/>
                    </a:solidFill>
                    <a:latin typeface="Century Gothic" panose="020B0502020202020204" pitchFamily="34" charset="0"/>
                    <a:ea typeface="冬青黑体简体中文 W3" panose="020B0300000000000000" pitchFamily="34" charset="-122"/>
                  </a:rPr>
                  <a:t> </a:t>
                </a:r>
                <a:r>
                  <a:rPr lang="en-US" altLang="zh-CN" dirty="0">
                    <a:solidFill>
                      <a:srgbClr val="8B0012"/>
                    </a:solidFill>
                    <a:latin typeface="Century Gothic" panose="020B0502020202020204" pitchFamily="34" charset="0"/>
                    <a:ea typeface="冬青黑体简体中文 W3" panose="020B0300000000000000" pitchFamily="34" charset="-122"/>
                  </a:rPr>
                  <a:t>&amp;</a:t>
                </a:r>
                <a:r>
                  <a:rPr lang="zh-CN" altLang="en-US" dirty="0">
                    <a:solidFill>
                      <a:srgbClr val="8B0012"/>
                    </a:solidFill>
                    <a:latin typeface="Century Gothic" panose="020B0502020202020204" pitchFamily="34" charset="0"/>
                    <a:ea typeface="冬青黑体简体中文 W3" panose="020B0300000000000000" pitchFamily="34" charset="-122"/>
                  </a:rPr>
                  <a:t> </a:t>
                </a:r>
                <a:r>
                  <a:rPr lang="en-US" altLang="zh-CN" dirty="0">
                    <a:solidFill>
                      <a:srgbClr val="8B0012"/>
                    </a:solidFill>
                    <a:latin typeface="Century Gothic" panose="020B0502020202020204" pitchFamily="34" charset="0"/>
                    <a:ea typeface="冬青黑体简体中文 W3" panose="020B0300000000000000" pitchFamily="34" charset="-122"/>
                  </a:rPr>
                  <a:t>Experiment</a:t>
                </a:r>
                <a:endParaRPr lang="zh-CN" altLang="en-US" dirty="0">
                  <a:solidFill>
                    <a:srgbClr val="8B0012"/>
                  </a:solidFill>
                  <a:latin typeface="Century Gothic" panose="020B0502020202020204" pitchFamily="34" charset="0"/>
                  <a:ea typeface="冬青黑体简体中文 W3" panose="020B0300000000000000" pitchFamily="34" charset="-122"/>
                </a:endParaRPr>
              </a:p>
            </p:txBody>
          </p:sp>
        </p:grpSp>
        <p:sp>
          <p:nvSpPr>
            <p:cNvPr id="32" name="文本框 31"/>
            <p:cNvSpPr txBox="1"/>
            <p:nvPr/>
          </p:nvSpPr>
          <p:spPr>
            <a:xfrm>
              <a:off x="10487522" y="4519854"/>
              <a:ext cx="812672" cy="369332"/>
            </a:xfrm>
            <a:prstGeom prst="rect">
              <a:avLst/>
            </a:prstGeom>
            <a:noFill/>
          </p:spPr>
          <p:txBody>
            <a:bodyPr wrap="square" rtlCol="0">
              <a:spAutoFit/>
            </a:bodyPr>
            <a:lstStyle/>
            <a:p>
              <a:r>
                <a:rPr lang="en-US" altLang="zh-CN" dirty="0">
                  <a:solidFill>
                    <a:srgbClr val="8B0012"/>
                  </a:solidFill>
                  <a:latin typeface="Century Gothic" panose="020B0502020202020204" pitchFamily="34" charset="0"/>
                  <a:ea typeface="冬青黑体简体中文 W3" panose="020B0300000000000000" pitchFamily="34" charset="-122"/>
                </a:rPr>
                <a:t>13</a:t>
              </a:r>
              <a:endParaRPr lang="zh-CN" altLang="en-US">
                <a:solidFill>
                  <a:srgbClr val="8B0012"/>
                </a:solidFill>
                <a:latin typeface="Century Gothic" panose="020B0502020202020204" pitchFamily="34" charset="0"/>
                <a:ea typeface="冬青黑体简体中文 W3" panose="020B0300000000000000" pitchFamily="34" charset="-122"/>
              </a:endParaRPr>
            </a:p>
          </p:txBody>
        </p:sp>
      </p:grpSp>
      <p:grpSp>
        <p:nvGrpSpPr>
          <p:cNvPr id="26" name="组合 25"/>
          <p:cNvGrpSpPr/>
          <p:nvPr/>
        </p:nvGrpSpPr>
        <p:grpSpPr>
          <a:xfrm>
            <a:off x="6397830" y="4970181"/>
            <a:ext cx="4822537" cy="523220"/>
            <a:chOff x="6477657" y="5187230"/>
            <a:chExt cx="4822537" cy="523220"/>
          </a:xfrm>
        </p:grpSpPr>
        <p:grpSp>
          <p:nvGrpSpPr>
            <p:cNvPr id="6" name="组合 5"/>
            <p:cNvGrpSpPr/>
            <p:nvPr/>
          </p:nvGrpSpPr>
          <p:grpSpPr>
            <a:xfrm>
              <a:off x="6477657" y="5187230"/>
              <a:ext cx="3724485" cy="523220"/>
              <a:chOff x="6477657" y="5187230"/>
              <a:chExt cx="3724485" cy="523220"/>
            </a:xfrm>
          </p:grpSpPr>
          <p:sp>
            <p:nvSpPr>
              <p:cNvPr id="28" name="文本框 27"/>
              <p:cNvSpPr txBox="1"/>
              <p:nvPr/>
            </p:nvSpPr>
            <p:spPr>
              <a:xfrm>
                <a:off x="6477657" y="5187230"/>
                <a:ext cx="767999" cy="523220"/>
              </a:xfrm>
              <a:prstGeom prst="rect">
                <a:avLst/>
              </a:prstGeom>
              <a:noFill/>
            </p:spPr>
            <p:txBody>
              <a:bodyPr wrap="square" rtlCol="0">
                <a:spAutoFit/>
              </a:bodyPr>
              <a:lstStyle/>
              <a:p>
                <a:r>
                  <a:rPr lang="en-US" altLang="zh-CN" sz="2800" dirty="0">
                    <a:solidFill>
                      <a:srgbClr val="8B0012"/>
                    </a:solidFill>
                    <a:latin typeface="Century Gothic" panose="020B0502020202020204" pitchFamily="34" charset="0"/>
                    <a:ea typeface="冬青黑体简体中文 W3" panose="020B0300000000000000" pitchFamily="34" charset="-122"/>
                  </a:rPr>
                  <a:t>P4</a:t>
                </a:r>
                <a:endParaRPr lang="zh-CN" altLang="en-US" sz="2800">
                  <a:solidFill>
                    <a:srgbClr val="8B0012"/>
                  </a:solidFill>
                  <a:latin typeface="Century Gothic" panose="020B0502020202020204" pitchFamily="34" charset="0"/>
                  <a:ea typeface="冬青黑体简体中文 W3" panose="020B0300000000000000" pitchFamily="34" charset="-122"/>
                </a:endParaRPr>
              </a:p>
            </p:txBody>
          </p:sp>
          <p:sp>
            <p:nvSpPr>
              <p:cNvPr id="29" name="文本框 28"/>
              <p:cNvSpPr txBox="1"/>
              <p:nvPr/>
            </p:nvSpPr>
            <p:spPr>
              <a:xfrm>
                <a:off x="7099113" y="5264174"/>
                <a:ext cx="3103029" cy="369332"/>
              </a:xfrm>
              <a:prstGeom prst="rect">
                <a:avLst/>
              </a:prstGeom>
              <a:noFill/>
            </p:spPr>
            <p:txBody>
              <a:bodyPr wrap="square" rtlCol="0">
                <a:spAutoFit/>
              </a:bodyPr>
              <a:lstStyle/>
              <a:p>
                <a:r>
                  <a:rPr lang="en-US" altLang="zh-CN" dirty="0">
                    <a:solidFill>
                      <a:srgbClr val="8B0012"/>
                    </a:solidFill>
                    <a:latin typeface="Century Gothic" panose="020B0502020202020204" pitchFamily="34" charset="0"/>
                    <a:ea typeface="冬青黑体简体中文 W3" panose="020B0300000000000000" pitchFamily="34" charset="-122"/>
                  </a:rPr>
                  <a:t>Conclusion</a:t>
                </a:r>
                <a:endParaRPr lang="zh-CN" altLang="en-US" dirty="0">
                  <a:solidFill>
                    <a:srgbClr val="8B0012"/>
                  </a:solidFill>
                  <a:latin typeface="Century Gothic" panose="020B0502020202020204" pitchFamily="34" charset="0"/>
                  <a:ea typeface="冬青黑体简体中文 W3" panose="020B0300000000000000" pitchFamily="34" charset="-122"/>
                </a:endParaRPr>
              </a:p>
            </p:txBody>
          </p:sp>
        </p:grpSp>
        <p:sp>
          <p:nvSpPr>
            <p:cNvPr id="33" name="文本框 32"/>
            <p:cNvSpPr txBox="1"/>
            <p:nvPr/>
          </p:nvSpPr>
          <p:spPr>
            <a:xfrm>
              <a:off x="10487522" y="5264174"/>
              <a:ext cx="812672" cy="369332"/>
            </a:xfrm>
            <a:prstGeom prst="rect">
              <a:avLst/>
            </a:prstGeom>
            <a:noFill/>
          </p:spPr>
          <p:txBody>
            <a:bodyPr wrap="square" rtlCol="0">
              <a:spAutoFit/>
            </a:bodyPr>
            <a:lstStyle/>
            <a:p>
              <a:r>
                <a:rPr lang="en-US" altLang="zh-CN" dirty="0">
                  <a:solidFill>
                    <a:srgbClr val="8B0012"/>
                  </a:solidFill>
                  <a:latin typeface="Century Gothic" panose="020B0502020202020204" pitchFamily="34" charset="0"/>
                  <a:ea typeface="冬青黑体简体中文 W3" panose="020B0300000000000000" pitchFamily="34" charset="-122"/>
                </a:rPr>
                <a:t>24</a:t>
              </a:r>
              <a:endParaRPr lang="zh-CN" altLang="en-US">
                <a:solidFill>
                  <a:srgbClr val="8B0012"/>
                </a:solidFill>
                <a:latin typeface="Century Gothic" panose="020B0502020202020204" pitchFamily="34" charset="0"/>
                <a:ea typeface="冬青黑体简体中文 W3" panose="020B0300000000000000" pitchFamily="34" charset="-122"/>
              </a:endParaRPr>
            </a:p>
          </p:txBody>
        </p:sp>
      </p:grpSp>
      <p:sp>
        <p:nvSpPr>
          <p:cNvPr id="2" name="椭圆 1"/>
          <p:cNvSpPr/>
          <p:nvPr/>
        </p:nvSpPr>
        <p:spPr>
          <a:xfrm>
            <a:off x="1076764" y="6244804"/>
            <a:ext cx="130530" cy="130528"/>
          </a:xfrm>
          <a:prstGeom prst="ellipse">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a:off x="688621" y="6244804"/>
            <a:ext cx="130530" cy="13052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椭圆 35"/>
          <p:cNvSpPr/>
          <p:nvPr/>
        </p:nvSpPr>
        <p:spPr>
          <a:xfrm>
            <a:off x="1459349" y="6244804"/>
            <a:ext cx="130530" cy="13052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 name="图片 2">
            <a:extLst>
              <a:ext uri="{FF2B5EF4-FFF2-40B4-BE49-F238E27FC236}">
                <a16:creationId xmlns:a16="http://schemas.microsoft.com/office/drawing/2014/main" id="{3F580076-E08F-0843-B2FF-83AF60352D82}"/>
              </a:ext>
            </a:extLst>
          </p:cNvPr>
          <p:cNvPicPr>
            <a:picLocks noChangeAspect="1"/>
          </p:cNvPicPr>
          <p:nvPr/>
        </p:nvPicPr>
        <p:blipFill rotWithShape="1">
          <a:blip r:embed="rId3"/>
          <a:srcRect l="1393" t="1072" r="1701" b="1223"/>
          <a:stretch/>
        </p:blipFill>
        <p:spPr>
          <a:xfrm>
            <a:off x="-14991" y="-11017"/>
            <a:ext cx="5216577" cy="6919317"/>
          </a:xfrm>
          <a:prstGeom prst="rect">
            <a:avLst/>
          </a:prstGeom>
        </p:spPr>
      </p:pic>
    </p:spTree>
    <p:extLst>
      <p:ext uri="{BB962C8B-B14F-4D97-AF65-F5344CB8AC3E}">
        <p14:creationId xmlns:p14="http://schemas.microsoft.com/office/powerpoint/2010/main" val="7976977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1018748" y="435304"/>
            <a:ext cx="4256192" cy="584775"/>
          </a:xfrm>
          <a:prstGeom prst="rect">
            <a:avLst/>
          </a:prstGeom>
        </p:spPr>
        <p:txBody>
          <a:bodyPr wrap="square" rtlCol="0">
            <a:spAutoFit/>
          </a:bodyPr>
          <a:lstStyle/>
          <a:p>
            <a:r>
              <a:rPr lang="en-US" altLang="zh-CN" sz="3200" dirty="0">
                <a:solidFill>
                  <a:srgbClr val="8B0012"/>
                </a:solidFill>
                <a:latin typeface="Century Gothic" panose="020B0502020202020204" pitchFamily="34" charset="0"/>
                <a:ea typeface="微软雅黑" panose="020B0503020204020204" pitchFamily="34" charset="-122"/>
              </a:rPr>
              <a:t>Problem</a:t>
            </a:r>
            <a:endParaRPr lang="zh-CN" altLang="en-US" sz="3200" dirty="0">
              <a:solidFill>
                <a:srgbClr val="8B0012"/>
              </a:solidFill>
              <a:latin typeface="Century Gothic" panose="020B0502020202020204" pitchFamily="34" charset="0"/>
              <a:ea typeface="微软雅黑" panose="020B0503020204020204" pitchFamily="34" charset="-122"/>
            </a:endParaRPr>
          </a:p>
        </p:txBody>
      </p:sp>
      <p:sp>
        <p:nvSpPr>
          <p:cNvPr id="15" name="矩形 14"/>
          <p:cNvSpPr/>
          <p:nvPr/>
        </p:nvSpPr>
        <p:spPr>
          <a:xfrm>
            <a:off x="2137" y="326784"/>
            <a:ext cx="858017" cy="74954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31" y="393073"/>
            <a:ext cx="617027" cy="608413"/>
          </a:xfrm>
          <a:prstGeom prst="rect">
            <a:avLst/>
          </a:prstGeom>
        </p:spPr>
      </p:pic>
      <p:sp>
        <p:nvSpPr>
          <p:cNvPr id="3" name="文本框 2">
            <a:extLst>
              <a:ext uri="{FF2B5EF4-FFF2-40B4-BE49-F238E27FC236}">
                <a16:creationId xmlns:a16="http://schemas.microsoft.com/office/drawing/2014/main" id="{D7334846-A2B6-1047-AB33-FA28C76851F4}"/>
              </a:ext>
            </a:extLst>
          </p:cNvPr>
          <p:cNvSpPr txBox="1"/>
          <p:nvPr/>
        </p:nvSpPr>
        <p:spPr>
          <a:xfrm>
            <a:off x="1282535" y="1543792"/>
            <a:ext cx="5857694" cy="1384995"/>
          </a:xfrm>
          <a:prstGeom prst="rect">
            <a:avLst/>
          </a:prstGeom>
        </p:spPr>
        <p:txBody>
          <a:bodyPr wrap="none" rtlCol="0">
            <a:spAutoFit/>
          </a:bodyPr>
          <a:lstStyle/>
          <a:p>
            <a:pPr marL="342900" indent="-342900">
              <a:buFont typeface="Arial" panose="020B0604020202020204" pitchFamily="34" charset="0"/>
              <a:buChar char="•"/>
            </a:pPr>
            <a:r>
              <a:rPr kumimoji="1" lang="en-US" altLang="zh-CN" sz="2800" dirty="0">
                <a:latin typeface="冬青黑体简体中文 W3" panose="020B0300000000000000" pitchFamily="34" charset="-122"/>
                <a:ea typeface="冬青黑体简体中文 W3" panose="020B0300000000000000" pitchFamily="34" charset="-122"/>
              </a:rPr>
              <a:t>High</a:t>
            </a:r>
            <a:r>
              <a:rPr kumimoji="1" lang="zh-CN" altLang="en-US" sz="2800" dirty="0">
                <a:latin typeface="冬青黑体简体中文 W3" panose="020B0300000000000000" pitchFamily="34" charset="-122"/>
                <a:ea typeface="冬青黑体简体中文 W3" panose="020B0300000000000000" pitchFamily="34" charset="-122"/>
              </a:rPr>
              <a:t> </a:t>
            </a:r>
            <a:r>
              <a:rPr kumimoji="1" lang="en-US" altLang="zh-CN" sz="2800" dirty="0">
                <a:latin typeface="冬青黑体简体中文 W3" panose="020B0300000000000000" pitchFamily="34" charset="-122"/>
                <a:ea typeface="冬青黑体简体中文 W3" panose="020B0300000000000000" pitchFamily="34" charset="-122"/>
              </a:rPr>
              <a:t>resolution</a:t>
            </a:r>
            <a:r>
              <a:rPr kumimoji="1" lang="zh-CN" altLang="en-US" sz="2800" dirty="0">
                <a:latin typeface="冬青黑体简体中文 W3" panose="020B0300000000000000" pitchFamily="34" charset="-122"/>
                <a:ea typeface="冬青黑体简体中文 W3" panose="020B0300000000000000" pitchFamily="34" charset="-122"/>
              </a:rPr>
              <a:t> </a:t>
            </a:r>
            <a:r>
              <a:rPr kumimoji="1" lang="en-US" altLang="zh-CN" sz="2800" dirty="0">
                <a:latin typeface="冬青黑体简体中文 W3" panose="020B0300000000000000" pitchFamily="34" charset="-122"/>
                <a:ea typeface="冬青黑体简体中文 W3" panose="020B0300000000000000" pitchFamily="34" charset="-122"/>
              </a:rPr>
              <a:t>&amp;</a:t>
            </a:r>
            <a:r>
              <a:rPr kumimoji="1" lang="zh-CN" altLang="en-US" sz="2800" dirty="0">
                <a:latin typeface="冬青黑体简体中文 W3" panose="020B0300000000000000" pitchFamily="34" charset="-122"/>
                <a:ea typeface="冬青黑体简体中文 W3" panose="020B0300000000000000" pitchFamily="34" charset="-122"/>
              </a:rPr>
              <a:t> </a:t>
            </a:r>
            <a:r>
              <a:rPr kumimoji="1" lang="en-US" altLang="zh-CN" sz="2800" dirty="0">
                <a:latin typeface="冬青黑体简体中文 W3" panose="020B0300000000000000" pitchFamily="34" charset="-122"/>
                <a:ea typeface="冬青黑体简体中文 W3" panose="020B0300000000000000" pitchFamily="34" charset="-122"/>
              </a:rPr>
              <a:t>High</a:t>
            </a:r>
            <a:r>
              <a:rPr kumimoji="1" lang="zh-CN" altLang="en-US" sz="2800" dirty="0">
                <a:latin typeface="冬青黑体简体中文 W3" panose="020B0300000000000000" pitchFamily="34" charset="-122"/>
                <a:ea typeface="冬青黑体简体中文 W3" panose="020B0300000000000000" pitchFamily="34" charset="-122"/>
              </a:rPr>
              <a:t> </a:t>
            </a:r>
            <a:r>
              <a:rPr kumimoji="1" lang="en-US" altLang="zh-CN" sz="2800" dirty="0">
                <a:latin typeface="冬青黑体简体中文 W3" panose="020B0300000000000000" pitchFamily="34" charset="-122"/>
                <a:ea typeface="冬青黑体简体中文 W3" panose="020B0300000000000000" pitchFamily="34" charset="-122"/>
              </a:rPr>
              <a:t>quality</a:t>
            </a:r>
          </a:p>
          <a:p>
            <a:pPr marL="342900" indent="-342900">
              <a:buFont typeface="Arial" panose="020B0604020202020204" pitchFamily="34" charset="0"/>
              <a:buChar char="•"/>
            </a:pPr>
            <a:endParaRPr kumimoji="1" lang="en-US" altLang="zh-CN" sz="2800" dirty="0">
              <a:latin typeface="冬青黑体简体中文 W3" panose="020B0300000000000000" pitchFamily="34" charset="-122"/>
              <a:ea typeface="冬青黑体简体中文 W3" panose="020B0300000000000000" pitchFamily="34" charset="-122"/>
            </a:endParaRPr>
          </a:p>
          <a:p>
            <a:pPr marL="342900" indent="-342900">
              <a:buFont typeface="Arial" panose="020B0604020202020204" pitchFamily="34" charset="0"/>
              <a:buChar char="•"/>
            </a:pPr>
            <a:r>
              <a:rPr kumimoji="1" lang="en-US" altLang="zh-CN" sz="2800" dirty="0">
                <a:latin typeface="冬青黑体简体中文 W3" panose="020B0300000000000000" pitchFamily="34" charset="-122"/>
                <a:ea typeface="冬青黑体简体中文 W3" panose="020B0300000000000000" pitchFamily="34" charset="-122"/>
              </a:rPr>
              <a:t>Style</a:t>
            </a:r>
            <a:r>
              <a:rPr kumimoji="1" lang="zh-CN" altLang="en-US" sz="2800" dirty="0">
                <a:latin typeface="冬青黑体简体中文 W3" panose="020B0300000000000000" pitchFamily="34" charset="-122"/>
                <a:ea typeface="冬青黑体简体中文 W3" panose="020B0300000000000000" pitchFamily="34" charset="-122"/>
              </a:rPr>
              <a:t> </a:t>
            </a:r>
            <a:r>
              <a:rPr kumimoji="1" lang="en-US" altLang="zh-CN" sz="2800" dirty="0">
                <a:latin typeface="冬青黑体简体中文 W3" panose="020B0300000000000000" pitchFamily="34" charset="-122"/>
                <a:ea typeface="冬青黑体简体中文 W3" panose="020B0300000000000000" pitchFamily="34" charset="-122"/>
              </a:rPr>
              <a:t>Control</a:t>
            </a:r>
            <a:r>
              <a:rPr kumimoji="1" lang="zh-CN" altLang="en-US" sz="2800" dirty="0">
                <a:latin typeface="冬青黑体简体中文 W3" panose="020B0300000000000000" pitchFamily="34" charset="-122"/>
                <a:ea typeface="冬青黑体简体中文 W3" panose="020B0300000000000000" pitchFamily="34" charset="-122"/>
              </a:rPr>
              <a:t> </a:t>
            </a:r>
            <a:r>
              <a:rPr kumimoji="1" lang="en-US" altLang="zh-CN" sz="2800" dirty="0">
                <a:latin typeface="冬青黑体简体中文 W3" panose="020B0300000000000000" pitchFamily="34" charset="-122"/>
                <a:ea typeface="冬青黑体简体中文 W3" panose="020B0300000000000000" pitchFamily="34" charset="-122"/>
              </a:rPr>
              <a:t>&amp;</a:t>
            </a:r>
            <a:r>
              <a:rPr kumimoji="1" lang="zh-CN" altLang="en-US" sz="2800" dirty="0">
                <a:latin typeface="冬青黑体简体中文 W3" panose="020B0300000000000000" pitchFamily="34" charset="-122"/>
                <a:ea typeface="冬青黑体简体中文 W3" panose="020B0300000000000000" pitchFamily="34" charset="-122"/>
              </a:rPr>
              <a:t> </a:t>
            </a:r>
            <a:r>
              <a:rPr kumimoji="1" lang="en-US" altLang="zh-CN" sz="2800" dirty="0">
                <a:latin typeface="冬青黑体简体中文 W3" panose="020B0300000000000000" pitchFamily="34" charset="-122"/>
                <a:ea typeface="冬青黑体简体中文 W3" panose="020B0300000000000000" pitchFamily="34" charset="-122"/>
              </a:rPr>
              <a:t>Interpolation</a:t>
            </a:r>
            <a:endParaRPr kumimoji="1" lang="zh-CN" altLang="en-US" sz="2800" dirty="0">
              <a:latin typeface="冬青黑体简体中文 W3" panose="020B0300000000000000" pitchFamily="34" charset="-122"/>
              <a:ea typeface="冬青黑体简体中文 W3" panose="020B0300000000000000" pitchFamily="34" charset="-122"/>
            </a:endParaRPr>
          </a:p>
        </p:txBody>
      </p:sp>
    </p:spTree>
    <p:extLst>
      <p:ext uri="{BB962C8B-B14F-4D97-AF65-F5344CB8AC3E}">
        <p14:creationId xmlns:p14="http://schemas.microsoft.com/office/powerpoint/2010/main" val="3916527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1018747" y="435304"/>
            <a:ext cx="6896059" cy="584775"/>
          </a:xfrm>
          <a:prstGeom prst="rect">
            <a:avLst/>
          </a:prstGeom>
        </p:spPr>
        <p:txBody>
          <a:bodyPr wrap="square" rtlCol="0">
            <a:spAutoFit/>
          </a:bodyPr>
          <a:lstStyle/>
          <a:p>
            <a:r>
              <a:rPr lang="en-US" altLang="zh-CN" sz="3200" dirty="0">
                <a:solidFill>
                  <a:srgbClr val="8B0012"/>
                </a:solidFill>
                <a:latin typeface="Century Gothic" panose="020B0502020202020204" pitchFamily="34" charset="0"/>
                <a:ea typeface="微软雅黑" panose="020B0503020204020204" pitchFamily="34" charset="-122"/>
              </a:rPr>
              <a:t>Progressive Growing of GANs</a:t>
            </a:r>
          </a:p>
        </p:txBody>
      </p:sp>
      <p:sp>
        <p:nvSpPr>
          <p:cNvPr id="15" name="矩形 14"/>
          <p:cNvSpPr/>
          <p:nvPr/>
        </p:nvSpPr>
        <p:spPr>
          <a:xfrm>
            <a:off x="2137" y="326784"/>
            <a:ext cx="858017" cy="74954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31" y="393073"/>
            <a:ext cx="617027" cy="608413"/>
          </a:xfrm>
          <a:prstGeom prst="rect">
            <a:avLst/>
          </a:prstGeom>
        </p:spPr>
      </p:pic>
      <p:pic>
        <p:nvPicPr>
          <p:cNvPr id="2" name="图片 1">
            <a:extLst>
              <a:ext uri="{FF2B5EF4-FFF2-40B4-BE49-F238E27FC236}">
                <a16:creationId xmlns:a16="http://schemas.microsoft.com/office/drawing/2014/main" id="{33CE4E8C-55E8-AA4A-8CD7-BB62211E803F}"/>
              </a:ext>
            </a:extLst>
          </p:cNvPr>
          <p:cNvPicPr>
            <a:picLocks noChangeAspect="1"/>
          </p:cNvPicPr>
          <p:nvPr/>
        </p:nvPicPr>
        <p:blipFill>
          <a:blip r:embed="rId4"/>
          <a:stretch>
            <a:fillRect/>
          </a:stretch>
        </p:blipFill>
        <p:spPr>
          <a:xfrm>
            <a:off x="1454098" y="1076325"/>
            <a:ext cx="9283804" cy="5612723"/>
          </a:xfrm>
          <a:prstGeom prst="rect">
            <a:avLst/>
          </a:prstGeom>
        </p:spPr>
      </p:pic>
    </p:spTree>
    <p:extLst>
      <p:ext uri="{BB962C8B-B14F-4D97-AF65-F5344CB8AC3E}">
        <p14:creationId xmlns:p14="http://schemas.microsoft.com/office/powerpoint/2010/main" val="1955347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1018748" y="435304"/>
            <a:ext cx="4256192" cy="584775"/>
          </a:xfrm>
          <a:prstGeom prst="rect">
            <a:avLst/>
          </a:prstGeom>
        </p:spPr>
        <p:txBody>
          <a:bodyPr wrap="square" rtlCol="0">
            <a:spAutoFit/>
          </a:bodyPr>
          <a:lstStyle/>
          <a:p>
            <a:r>
              <a:rPr lang="en-US" altLang="zh-CN" sz="3200" dirty="0">
                <a:solidFill>
                  <a:srgbClr val="8B0012"/>
                </a:solidFill>
                <a:latin typeface="Century Gothic" panose="020B0502020202020204" pitchFamily="34" charset="0"/>
                <a:ea typeface="微软雅黑" panose="020B0503020204020204" pitchFamily="34" charset="-122"/>
              </a:rPr>
              <a:t>Traditional</a:t>
            </a:r>
            <a:r>
              <a:rPr lang="zh-CN" altLang="en-US" sz="3200" dirty="0">
                <a:solidFill>
                  <a:srgbClr val="8B0012"/>
                </a:solidFill>
                <a:latin typeface="Century Gothic" panose="020B0502020202020204" pitchFamily="34" charset="0"/>
                <a:ea typeface="微软雅黑" panose="020B0503020204020204" pitchFamily="34" charset="-122"/>
              </a:rPr>
              <a:t> </a:t>
            </a:r>
            <a:r>
              <a:rPr lang="en-US" altLang="zh-CN" sz="3200" dirty="0">
                <a:solidFill>
                  <a:srgbClr val="8B0012"/>
                </a:solidFill>
                <a:latin typeface="Century Gothic" panose="020B0502020202020204" pitchFamily="34" charset="0"/>
                <a:ea typeface="微软雅黑" panose="020B0503020204020204" pitchFamily="34" charset="-122"/>
              </a:rPr>
              <a:t>GAN</a:t>
            </a:r>
            <a:endParaRPr lang="zh-CN" altLang="en-US" sz="3200" dirty="0">
              <a:solidFill>
                <a:srgbClr val="8B0012"/>
              </a:solidFill>
              <a:latin typeface="Century Gothic" panose="020B0502020202020204" pitchFamily="34" charset="0"/>
              <a:ea typeface="微软雅黑" panose="020B0503020204020204" pitchFamily="34" charset="-122"/>
            </a:endParaRPr>
          </a:p>
        </p:txBody>
      </p:sp>
      <p:sp>
        <p:nvSpPr>
          <p:cNvPr id="15" name="矩形 14"/>
          <p:cNvSpPr/>
          <p:nvPr/>
        </p:nvSpPr>
        <p:spPr>
          <a:xfrm>
            <a:off x="2137" y="326784"/>
            <a:ext cx="858017" cy="74954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31" y="393073"/>
            <a:ext cx="617027" cy="608413"/>
          </a:xfrm>
          <a:prstGeom prst="rect">
            <a:avLst/>
          </a:prstGeom>
        </p:spPr>
      </p:pic>
      <p:pic>
        <p:nvPicPr>
          <p:cNvPr id="3" name="图片 2">
            <a:extLst>
              <a:ext uri="{FF2B5EF4-FFF2-40B4-BE49-F238E27FC236}">
                <a16:creationId xmlns:a16="http://schemas.microsoft.com/office/drawing/2014/main" id="{EC0FC2E6-4B42-F848-9ABD-EB2252F60A8F}"/>
              </a:ext>
            </a:extLst>
          </p:cNvPr>
          <p:cNvPicPr>
            <a:picLocks noChangeAspect="1"/>
          </p:cNvPicPr>
          <p:nvPr/>
        </p:nvPicPr>
        <p:blipFill rotWithShape="1">
          <a:blip r:embed="rId4"/>
          <a:srcRect t="18818"/>
          <a:stretch/>
        </p:blipFill>
        <p:spPr>
          <a:xfrm>
            <a:off x="469244" y="1319511"/>
            <a:ext cx="10921340" cy="4551486"/>
          </a:xfrm>
          <a:prstGeom prst="rect">
            <a:avLst/>
          </a:prstGeom>
        </p:spPr>
      </p:pic>
    </p:spTree>
    <p:extLst>
      <p:ext uri="{BB962C8B-B14F-4D97-AF65-F5344CB8AC3E}">
        <p14:creationId xmlns:p14="http://schemas.microsoft.com/office/powerpoint/2010/main" val="3220261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1018748" y="435304"/>
            <a:ext cx="4256192" cy="584775"/>
          </a:xfrm>
          <a:prstGeom prst="rect">
            <a:avLst/>
          </a:prstGeom>
        </p:spPr>
        <p:txBody>
          <a:bodyPr wrap="square" rtlCol="0">
            <a:spAutoFit/>
          </a:bodyPr>
          <a:lstStyle/>
          <a:p>
            <a:r>
              <a:rPr lang="en-US" altLang="zh-CN" sz="3200" dirty="0">
                <a:solidFill>
                  <a:srgbClr val="8B0012"/>
                </a:solidFill>
                <a:latin typeface="Century Gothic" panose="020B0502020202020204" pitchFamily="34" charset="0"/>
                <a:ea typeface="微软雅黑" panose="020B0503020204020204" pitchFamily="34" charset="-122"/>
              </a:rPr>
              <a:t>Motivation</a:t>
            </a:r>
            <a:endParaRPr lang="zh-CN" altLang="en-US" sz="3200" dirty="0">
              <a:solidFill>
                <a:srgbClr val="8B0012"/>
              </a:solidFill>
              <a:latin typeface="Century Gothic" panose="020B0502020202020204" pitchFamily="34" charset="0"/>
              <a:ea typeface="微软雅黑" panose="020B0503020204020204" pitchFamily="34" charset="-122"/>
            </a:endParaRPr>
          </a:p>
        </p:txBody>
      </p:sp>
      <p:sp>
        <p:nvSpPr>
          <p:cNvPr id="15" name="矩形 14"/>
          <p:cNvSpPr/>
          <p:nvPr/>
        </p:nvSpPr>
        <p:spPr>
          <a:xfrm>
            <a:off x="2137" y="326784"/>
            <a:ext cx="858017" cy="74954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31" y="393073"/>
            <a:ext cx="617027" cy="608413"/>
          </a:xfrm>
          <a:prstGeom prst="rect">
            <a:avLst/>
          </a:prstGeom>
        </p:spPr>
      </p:pic>
      <p:sp>
        <p:nvSpPr>
          <p:cNvPr id="3" name="文本框 2">
            <a:extLst>
              <a:ext uri="{FF2B5EF4-FFF2-40B4-BE49-F238E27FC236}">
                <a16:creationId xmlns:a16="http://schemas.microsoft.com/office/drawing/2014/main" id="{D7334846-A2B6-1047-AB33-FA28C76851F4}"/>
              </a:ext>
            </a:extLst>
          </p:cNvPr>
          <p:cNvSpPr txBox="1"/>
          <p:nvPr/>
        </p:nvSpPr>
        <p:spPr>
          <a:xfrm>
            <a:off x="1282534" y="1543792"/>
            <a:ext cx="9840167" cy="1384995"/>
          </a:xfrm>
          <a:prstGeom prst="rect">
            <a:avLst/>
          </a:prstGeom>
        </p:spPr>
        <p:txBody>
          <a:bodyPr wrap="square" rtlCol="0">
            <a:spAutoFit/>
          </a:bodyPr>
          <a:lstStyle/>
          <a:p>
            <a:pPr marL="342900" indent="-342900">
              <a:buFont typeface="Arial" panose="020B0604020202020204" pitchFamily="34" charset="0"/>
              <a:buChar char="•"/>
            </a:pPr>
            <a:r>
              <a:rPr kumimoji="1" lang="en-US" altLang="zh-CN" sz="2800" dirty="0">
                <a:latin typeface="冬青黑体简体中文 W3" panose="020B0300000000000000" pitchFamily="34" charset="-122"/>
                <a:ea typeface="冬青黑体简体中文 W3" panose="020B0300000000000000" pitchFamily="34" charset="-122"/>
              </a:rPr>
              <a:t>Progressive</a:t>
            </a:r>
            <a:r>
              <a:rPr kumimoji="1" lang="zh-CN" altLang="en-US" sz="2800" dirty="0">
                <a:latin typeface="冬青黑体简体中文 W3" panose="020B0300000000000000" pitchFamily="34" charset="-122"/>
                <a:ea typeface="冬青黑体简体中文 W3" panose="020B0300000000000000" pitchFamily="34" charset="-122"/>
              </a:rPr>
              <a:t> </a:t>
            </a:r>
            <a:r>
              <a:rPr kumimoji="1" lang="en-US" altLang="zh-CN" sz="2800" dirty="0">
                <a:latin typeface="冬青黑体简体中文 W3" panose="020B0300000000000000" pitchFamily="34" charset="-122"/>
                <a:ea typeface="冬青黑体简体中文 W3" panose="020B0300000000000000" pitchFamily="34" charset="-122"/>
              </a:rPr>
              <a:t>Growing</a:t>
            </a:r>
            <a:r>
              <a:rPr kumimoji="1" lang="zh-CN" altLang="en-US" sz="2800" dirty="0">
                <a:latin typeface="冬青黑体简体中文 W3" panose="020B0300000000000000" pitchFamily="34" charset="-122"/>
                <a:ea typeface="冬青黑体简体中文 W3" panose="020B0300000000000000" pitchFamily="34" charset="-122"/>
              </a:rPr>
              <a:t> </a:t>
            </a:r>
            <a:r>
              <a:rPr kumimoji="1" lang="en-US" altLang="zh-CN" sz="2800" dirty="0">
                <a:latin typeface="冬青黑体简体中文 W3" panose="020B0300000000000000" pitchFamily="34" charset="-122"/>
                <a:ea typeface="冬青黑体简体中文 W3" panose="020B0300000000000000" pitchFamily="34" charset="-122"/>
              </a:rPr>
              <a:t>of</a:t>
            </a:r>
            <a:r>
              <a:rPr kumimoji="1" lang="zh-CN" altLang="en-US" sz="2800" dirty="0">
                <a:latin typeface="冬青黑体简体中文 W3" panose="020B0300000000000000" pitchFamily="34" charset="-122"/>
                <a:ea typeface="冬青黑体简体中文 W3" panose="020B0300000000000000" pitchFamily="34" charset="-122"/>
              </a:rPr>
              <a:t> </a:t>
            </a:r>
            <a:r>
              <a:rPr kumimoji="1" lang="en-US" altLang="zh-CN" sz="2800" dirty="0">
                <a:latin typeface="冬青黑体简体中文 W3" panose="020B0300000000000000" pitchFamily="34" charset="-122"/>
                <a:ea typeface="冬青黑体简体中文 W3" panose="020B0300000000000000" pitchFamily="34" charset="-122"/>
              </a:rPr>
              <a:t>GANs</a:t>
            </a:r>
          </a:p>
          <a:p>
            <a:pPr marL="342900" indent="-342900">
              <a:buFont typeface="Arial" panose="020B0604020202020204" pitchFamily="34" charset="0"/>
              <a:buChar char="•"/>
            </a:pPr>
            <a:endParaRPr kumimoji="1" lang="en-US" altLang="zh-CN" sz="2800" dirty="0">
              <a:latin typeface="冬青黑体简体中文 W3" panose="020B0300000000000000" pitchFamily="34" charset="-122"/>
              <a:ea typeface="冬青黑体简体中文 W3" panose="020B0300000000000000" pitchFamily="34" charset="-122"/>
            </a:endParaRPr>
          </a:p>
          <a:p>
            <a:pPr marL="342900" indent="-342900">
              <a:buFont typeface="Arial" panose="020B0604020202020204" pitchFamily="34" charset="0"/>
              <a:buChar char="•"/>
            </a:pPr>
            <a:r>
              <a:rPr kumimoji="1" lang="en-US" altLang="zh-CN" sz="2800" dirty="0">
                <a:latin typeface="冬青黑体简体中文 W3" panose="020B0300000000000000" pitchFamily="34" charset="-122"/>
                <a:ea typeface="冬青黑体简体中文 W3" panose="020B0300000000000000" pitchFamily="34" charset="-122"/>
              </a:rPr>
              <a:t>Style</a:t>
            </a:r>
            <a:r>
              <a:rPr kumimoji="1" lang="zh-CN" altLang="en-US" sz="2800" dirty="0">
                <a:latin typeface="冬青黑体简体中文 W3" panose="020B0300000000000000" pitchFamily="34" charset="-122"/>
                <a:ea typeface="冬青黑体简体中文 W3" panose="020B0300000000000000" pitchFamily="34" charset="-122"/>
              </a:rPr>
              <a:t> </a:t>
            </a:r>
            <a:r>
              <a:rPr kumimoji="1" lang="en-US" altLang="zh-CN" sz="2800" dirty="0">
                <a:latin typeface="冬青黑体简体中文 W3" panose="020B0300000000000000" pitchFamily="34" charset="-122"/>
                <a:ea typeface="冬青黑体简体中文 W3" panose="020B0300000000000000" pitchFamily="34" charset="-122"/>
              </a:rPr>
              <a:t>Transfer</a:t>
            </a:r>
            <a:endParaRPr kumimoji="1" lang="zh-CN" altLang="en-US" sz="2800" dirty="0">
              <a:latin typeface="冬青黑体简体中文 W3" panose="020B0300000000000000" pitchFamily="34" charset="-122"/>
              <a:ea typeface="冬青黑体简体中文 W3" panose="020B0300000000000000" pitchFamily="34" charset="-122"/>
            </a:endParaRPr>
          </a:p>
        </p:txBody>
      </p:sp>
    </p:spTree>
    <p:extLst>
      <p:ext uri="{BB962C8B-B14F-4D97-AF65-F5344CB8AC3E}">
        <p14:creationId xmlns:p14="http://schemas.microsoft.com/office/powerpoint/2010/main" val="4150633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1018748" y="435304"/>
            <a:ext cx="4256192" cy="584775"/>
          </a:xfrm>
          <a:prstGeom prst="rect">
            <a:avLst/>
          </a:prstGeom>
        </p:spPr>
        <p:txBody>
          <a:bodyPr wrap="square" rtlCol="0">
            <a:spAutoFit/>
          </a:bodyPr>
          <a:lstStyle/>
          <a:p>
            <a:r>
              <a:rPr lang="en-US" altLang="zh-CN" sz="3200" dirty="0" err="1">
                <a:solidFill>
                  <a:srgbClr val="8B0012"/>
                </a:solidFill>
                <a:latin typeface="Century Gothic" panose="020B0502020202020204" pitchFamily="34" charset="0"/>
                <a:ea typeface="微软雅黑" panose="020B0503020204020204" pitchFamily="34" charset="-122"/>
              </a:rPr>
              <a:t>StyleGAN</a:t>
            </a:r>
            <a:endParaRPr lang="zh-CN" altLang="en-US" sz="3200" dirty="0">
              <a:solidFill>
                <a:srgbClr val="8B0012"/>
              </a:solidFill>
              <a:latin typeface="Century Gothic" panose="020B0502020202020204" pitchFamily="34" charset="0"/>
              <a:ea typeface="微软雅黑" panose="020B0503020204020204" pitchFamily="34" charset="-122"/>
            </a:endParaRPr>
          </a:p>
        </p:txBody>
      </p:sp>
      <p:sp>
        <p:nvSpPr>
          <p:cNvPr id="15" name="矩形 14"/>
          <p:cNvSpPr/>
          <p:nvPr/>
        </p:nvSpPr>
        <p:spPr>
          <a:xfrm>
            <a:off x="2137" y="326784"/>
            <a:ext cx="858017" cy="74954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31" y="393073"/>
            <a:ext cx="617027" cy="608413"/>
          </a:xfrm>
          <a:prstGeom prst="rect">
            <a:avLst/>
          </a:prstGeom>
        </p:spPr>
      </p:pic>
      <p:pic>
        <p:nvPicPr>
          <p:cNvPr id="5" name="图片 4">
            <a:extLst>
              <a:ext uri="{FF2B5EF4-FFF2-40B4-BE49-F238E27FC236}">
                <a16:creationId xmlns:a16="http://schemas.microsoft.com/office/drawing/2014/main" id="{3401171A-723C-F24A-B866-D30D9D9B150C}"/>
              </a:ext>
            </a:extLst>
          </p:cNvPr>
          <p:cNvPicPr>
            <a:picLocks noChangeAspect="1"/>
          </p:cNvPicPr>
          <p:nvPr/>
        </p:nvPicPr>
        <p:blipFill>
          <a:blip r:embed="rId4"/>
          <a:stretch>
            <a:fillRect/>
          </a:stretch>
        </p:blipFill>
        <p:spPr>
          <a:xfrm>
            <a:off x="1363773" y="1001486"/>
            <a:ext cx="9464454" cy="5733457"/>
          </a:xfrm>
          <a:prstGeom prst="rect">
            <a:avLst/>
          </a:prstGeom>
        </p:spPr>
      </p:pic>
    </p:spTree>
    <p:extLst>
      <p:ext uri="{BB962C8B-B14F-4D97-AF65-F5344CB8AC3E}">
        <p14:creationId xmlns:p14="http://schemas.microsoft.com/office/powerpoint/2010/main" val="367555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文本框 222"/>
          <p:cNvSpPr txBox="1"/>
          <p:nvPr/>
        </p:nvSpPr>
        <p:spPr>
          <a:xfrm>
            <a:off x="1018748" y="435304"/>
            <a:ext cx="4256192" cy="584775"/>
          </a:xfrm>
          <a:prstGeom prst="rect">
            <a:avLst/>
          </a:prstGeom>
        </p:spPr>
        <p:txBody>
          <a:bodyPr wrap="square" rtlCol="0">
            <a:spAutoFit/>
          </a:bodyPr>
          <a:lstStyle/>
          <a:p>
            <a:r>
              <a:rPr lang="en-US" altLang="zh-CN" sz="3200" dirty="0">
                <a:solidFill>
                  <a:srgbClr val="8B0012"/>
                </a:solidFill>
                <a:latin typeface="Century Gothic" panose="020B0502020202020204" pitchFamily="34" charset="0"/>
                <a:ea typeface="微软雅黑" panose="020B0503020204020204" pitchFamily="34" charset="-122"/>
              </a:rPr>
              <a:t>Difference</a:t>
            </a:r>
            <a:endParaRPr lang="zh-CN" altLang="en-US" sz="3200" dirty="0">
              <a:solidFill>
                <a:srgbClr val="8B0012"/>
              </a:solidFill>
              <a:latin typeface="Century Gothic" panose="020B0502020202020204" pitchFamily="34" charset="0"/>
              <a:ea typeface="微软雅黑" panose="020B0503020204020204" pitchFamily="34" charset="-122"/>
            </a:endParaRPr>
          </a:p>
        </p:txBody>
      </p:sp>
      <p:sp>
        <p:nvSpPr>
          <p:cNvPr id="15" name="矩形 14"/>
          <p:cNvSpPr/>
          <p:nvPr/>
        </p:nvSpPr>
        <p:spPr>
          <a:xfrm>
            <a:off x="2137" y="326784"/>
            <a:ext cx="858017" cy="749541"/>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731" y="393073"/>
            <a:ext cx="617027" cy="608413"/>
          </a:xfrm>
          <a:prstGeom prst="rect">
            <a:avLst/>
          </a:prstGeom>
        </p:spPr>
      </p:pic>
      <p:sp>
        <p:nvSpPr>
          <p:cNvPr id="6" name="文本框 5">
            <a:extLst>
              <a:ext uri="{FF2B5EF4-FFF2-40B4-BE49-F238E27FC236}">
                <a16:creationId xmlns:a16="http://schemas.microsoft.com/office/drawing/2014/main" id="{7FA25393-9A1E-D94F-B3CA-7F055E70A22D}"/>
              </a:ext>
            </a:extLst>
          </p:cNvPr>
          <p:cNvSpPr txBox="1"/>
          <p:nvPr/>
        </p:nvSpPr>
        <p:spPr>
          <a:xfrm>
            <a:off x="584616" y="1436790"/>
            <a:ext cx="3589444" cy="2236894"/>
          </a:xfrm>
          <a:prstGeom prst="rect">
            <a:avLst/>
          </a:prstGeom>
        </p:spPr>
        <p:txBody>
          <a:bodyPr wrap="none" rtlCol="0">
            <a:spAutoFit/>
          </a:bodyPr>
          <a:lstStyle/>
          <a:p>
            <a:pPr marL="342900" indent="-342900">
              <a:lnSpc>
                <a:spcPct val="150000"/>
              </a:lnSpc>
              <a:buFont typeface="Arial" panose="020B0604020202020204" pitchFamily="34" charset="0"/>
              <a:buChar char="•"/>
            </a:pPr>
            <a:r>
              <a:rPr kumimoji="1" lang="en-US" altLang="zh-CN" sz="2400" dirty="0">
                <a:latin typeface="冬青黑体简体中文 W3" panose="020B0300000000000000" pitchFamily="34" charset="-122"/>
                <a:ea typeface="冬青黑体简体中文 W3" panose="020B0300000000000000" pitchFamily="34" charset="-122"/>
              </a:rPr>
              <a:t>Constant</a:t>
            </a:r>
            <a:r>
              <a:rPr kumimoji="1" lang="zh-CN" altLang="en-US" sz="2400" dirty="0">
                <a:latin typeface="冬青黑体简体中文 W3" panose="020B0300000000000000" pitchFamily="34" charset="-122"/>
                <a:ea typeface="冬青黑体简体中文 W3" panose="020B0300000000000000" pitchFamily="34" charset="-122"/>
              </a:rPr>
              <a:t> </a:t>
            </a:r>
            <a:r>
              <a:rPr kumimoji="1" lang="en-US" altLang="zh-CN" sz="2400" dirty="0">
                <a:latin typeface="冬青黑体简体中文 W3" panose="020B0300000000000000" pitchFamily="34" charset="-122"/>
                <a:ea typeface="冬青黑体简体中文 W3" panose="020B0300000000000000" pitchFamily="34" charset="-122"/>
              </a:rPr>
              <a:t>Input</a:t>
            </a:r>
          </a:p>
          <a:p>
            <a:pPr marL="342900" indent="-342900">
              <a:lnSpc>
                <a:spcPct val="150000"/>
              </a:lnSpc>
              <a:buFont typeface="Arial" panose="020B0604020202020204" pitchFamily="34" charset="0"/>
              <a:buChar char="•"/>
            </a:pPr>
            <a:r>
              <a:rPr kumimoji="1" lang="en-US" altLang="zh-CN" sz="2400" dirty="0">
                <a:latin typeface="冬青黑体简体中文 W3" panose="020B0300000000000000" pitchFamily="34" charset="-122"/>
                <a:ea typeface="冬青黑体简体中文 W3" panose="020B0300000000000000" pitchFamily="34" charset="-122"/>
              </a:rPr>
              <a:t>Mapping</a:t>
            </a:r>
            <a:r>
              <a:rPr kumimoji="1" lang="zh-CN" altLang="en-US" sz="2400" dirty="0">
                <a:latin typeface="冬青黑体简体中文 W3" panose="020B0300000000000000" pitchFamily="34" charset="-122"/>
                <a:ea typeface="冬青黑体简体中文 W3" panose="020B0300000000000000" pitchFamily="34" charset="-122"/>
              </a:rPr>
              <a:t> </a:t>
            </a:r>
            <a:r>
              <a:rPr kumimoji="1" lang="en-US" altLang="zh-CN" sz="2400" dirty="0">
                <a:latin typeface="冬青黑体简体中文 W3" panose="020B0300000000000000" pitchFamily="34" charset="-122"/>
                <a:ea typeface="冬青黑体简体中文 W3" panose="020B0300000000000000" pitchFamily="34" charset="-122"/>
              </a:rPr>
              <a:t>Network</a:t>
            </a:r>
          </a:p>
          <a:p>
            <a:pPr marL="342900" indent="-342900">
              <a:lnSpc>
                <a:spcPct val="150000"/>
              </a:lnSpc>
              <a:buFont typeface="Arial" panose="020B0604020202020204" pitchFamily="34" charset="0"/>
              <a:buChar char="•"/>
            </a:pPr>
            <a:r>
              <a:rPr kumimoji="1" lang="en-US" altLang="zh-CN" sz="2400" dirty="0" err="1">
                <a:latin typeface="冬青黑体简体中文 W3" panose="020B0300000000000000" pitchFamily="34" charset="-122"/>
                <a:ea typeface="冬青黑体简体中文 W3" panose="020B0300000000000000" pitchFamily="34" charset="-122"/>
              </a:rPr>
              <a:t>AdaIN</a:t>
            </a:r>
            <a:endParaRPr kumimoji="1" lang="en-US" altLang="zh-CN" sz="2400" dirty="0">
              <a:latin typeface="冬青黑体简体中文 W3" panose="020B0300000000000000" pitchFamily="34" charset="-122"/>
              <a:ea typeface="冬青黑体简体中文 W3" panose="020B0300000000000000" pitchFamily="34" charset="-122"/>
            </a:endParaRPr>
          </a:p>
          <a:p>
            <a:pPr marL="342900" indent="-342900">
              <a:lnSpc>
                <a:spcPct val="150000"/>
              </a:lnSpc>
              <a:buFont typeface="Arial" panose="020B0604020202020204" pitchFamily="34" charset="0"/>
              <a:buChar char="•"/>
            </a:pPr>
            <a:r>
              <a:rPr kumimoji="1" lang="en-US" altLang="zh-CN" sz="2400" dirty="0">
                <a:latin typeface="冬青黑体简体中文 W3" panose="020B0300000000000000" pitchFamily="34" charset="-122"/>
                <a:ea typeface="冬青黑体简体中文 W3" panose="020B0300000000000000" pitchFamily="34" charset="-122"/>
              </a:rPr>
              <a:t>Stochastic Variation</a:t>
            </a:r>
          </a:p>
        </p:txBody>
      </p:sp>
      <p:pic>
        <p:nvPicPr>
          <p:cNvPr id="1026" name="Picture 2">
            <a:extLst>
              <a:ext uri="{FF2B5EF4-FFF2-40B4-BE49-F238E27FC236}">
                <a16:creationId xmlns:a16="http://schemas.microsoft.com/office/drawing/2014/main" id="{0C4F0BEC-EA79-46DC-BA8F-94D8C58A67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7945" y="231094"/>
            <a:ext cx="7433324" cy="6395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1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a6576bc475a3775b8e6aae16aff2a25bef5ac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170D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dirty="0"/>
        </a:defPPr>
      </a:lstStyle>
      <a:style>
        <a:lnRef idx="2">
          <a:schemeClr val="accent1">
            <a:shade val="50000"/>
          </a:schemeClr>
        </a:lnRef>
        <a:fillRef idx="1">
          <a:schemeClr val="accent1"/>
        </a:fillRef>
        <a:effectRef idx="0">
          <a:schemeClr val="accent1"/>
        </a:effectRef>
        <a:fontRef idx="minor">
          <a:schemeClr val="lt1"/>
        </a:fontRef>
      </a:style>
    </a:spDef>
    <a:txDef>
      <a:spPr/>
      <a:bodyPr wrap="square" rtlCol="0">
        <a:spAutoFit/>
      </a:bodyPr>
      <a:lstStyle>
        <a:defPPr>
          <a:defRPr sz="2000" smtClean="0">
            <a:solidFill>
              <a:srgbClr val="0170D1"/>
            </a:solidFill>
            <a:latin typeface="冬青黑体简体中文 W3" panose="020B0300000000000000" pitchFamily="34" charset="-122"/>
            <a:ea typeface="冬青黑体简体中文 W3" panose="020B0300000000000000"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3293</TotalTime>
  <Words>2803</Words>
  <Application>Microsoft Office PowerPoint</Application>
  <PresentationFormat>宽屏</PresentationFormat>
  <Paragraphs>248</Paragraphs>
  <Slides>23</Slides>
  <Notes>23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23</vt:i4>
      </vt:variant>
    </vt:vector>
  </HeadingPairs>
  <TitlesOfParts>
    <vt:vector size="30" baseType="lpstr">
      <vt:lpstr>Arial</vt:lpstr>
      <vt:lpstr>冬青黑体简体中文 W3</vt:lpstr>
      <vt:lpstr>Century Gothic</vt:lpstr>
      <vt:lpstr>Calibri Light</vt:lpstr>
      <vt:lpstr>Hiragino Sans GB W3</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常亚南</dc:creator>
  <cp:lastModifiedBy>Feng Bin</cp:lastModifiedBy>
  <cp:revision>229</cp:revision>
  <dcterms:created xsi:type="dcterms:W3CDTF">2016-10-25T07:16:43Z</dcterms:created>
  <dcterms:modified xsi:type="dcterms:W3CDTF">2020-05-14T09:17:51Z</dcterms:modified>
</cp:coreProperties>
</file>